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33"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5" d="100"/>
          <a:sy n="95" d="100"/>
        </p:scale>
        <p:origin x="1446"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DBECC9-41BD-4D5B-9E14-22B5700D36E2}" type="doc">
      <dgm:prSet loTypeId="urn:microsoft.com/office/officeart/2005/8/layout/process5" loCatId="process" qsTypeId="urn:microsoft.com/office/officeart/2005/8/quickstyle/3d1" qsCatId="3D" csTypeId="urn:microsoft.com/office/officeart/2005/8/colors/accent1_2" csCatId="accent1" phldr="1"/>
      <dgm:spPr/>
    </dgm:pt>
    <dgm:pt modelId="{B7FD9498-6B84-41D5-96D3-3FB81DE0BA25}">
      <dgm:prSet phldrT="[Text]"/>
      <dgm:spPr/>
      <dgm:t>
        <a:bodyPr/>
        <a:lstStyle/>
        <a:p>
          <a:r>
            <a:rPr lang="en-GB"/>
            <a:t>Make request to SpaceX API</a:t>
          </a:r>
        </a:p>
      </dgm:t>
    </dgm:pt>
    <dgm:pt modelId="{BF5E2E70-8EA3-41A8-B621-17B5FC2D5490}" type="parTrans" cxnId="{34F9415A-619F-4ABB-B4AC-B1A38CF20E11}">
      <dgm:prSet/>
      <dgm:spPr/>
      <dgm:t>
        <a:bodyPr/>
        <a:lstStyle/>
        <a:p>
          <a:endParaRPr lang="en-GB"/>
        </a:p>
      </dgm:t>
    </dgm:pt>
    <dgm:pt modelId="{71641815-827E-47AF-9A01-4F22F7CB8631}" type="sibTrans" cxnId="{34F9415A-619F-4ABB-B4AC-B1A38CF20E11}">
      <dgm:prSet/>
      <dgm:spPr/>
      <dgm:t>
        <a:bodyPr/>
        <a:lstStyle/>
        <a:p>
          <a:endParaRPr lang="en-GB"/>
        </a:p>
      </dgm:t>
    </dgm:pt>
    <dgm:pt modelId="{8FD36DCB-3D4E-4458-B10D-FAA765C0E548}">
      <dgm:prSet phldrT="[Text]"/>
      <dgm:spPr/>
      <dgm:t>
        <a:bodyPr/>
        <a:lstStyle/>
        <a:p>
          <a:r>
            <a:rPr lang="en-GB" b="0" i="0"/>
            <a:t>Decode the response content as a Json</a:t>
          </a:r>
          <a:endParaRPr lang="en-GB"/>
        </a:p>
      </dgm:t>
    </dgm:pt>
    <dgm:pt modelId="{438F9111-6ECE-4DAA-B271-B1A621182DA2}" type="parTrans" cxnId="{12760416-1F46-4351-ABAD-08272784313E}">
      <dgm:prSet/>
      <dgm:spPr/>
      <dgm:t>
        <a:bodyPr/>
        <a:lstStyle/>
        <a:p>
          <a:endParaRPr lang="en-GB"/>
        </a:p>
      </dgm:t>
    </dgm:pt>
    <dgm:pt modelId="{AE58A237-670B-4654-BABA-5B493A9E7077}" type="sibTrans" cxnId="{12760416-1F46-4351-ABAD-08272784313E}">
      <dgm:prSet/>
      <dgm:spPr/>
      <dgm:t>
        <a:bodyPr/>
        <a:lstStyle/>
        <a:p>
          <a:endParaRPr lang="en-GB"/>
        </a:p>
      </dgm:t>
    </dgm:pt>
    <dgm:pt modelId="{4F91EAF8-E374-4D73-B19A-407FA8751FE2}">
      <dgm:prSet phldrT="[Text]"/>
      <dgm:spPr/>
      <dgm:t>
        <a:bodyPr/>
        <a:lstStyle/>
        <a:p>
          <a:r>
            <a:rPr lang="en-GB"/>
            <a:t>Turn Json into pandas data frame</a:t>
          </a:r>
        </a:p>
      </dgm:t>
    </dgm:pt>
    <dgm:pt modelId="{0A9E4439-8890-4DD3-A180-D4C15F8DB9AF}" type="parTrans" cxnId="{15826639-3709-4551-B617-F5BBA6D48D9E}">
      <dgm:prSet/>
      <dgm:spPr/>
      <dgm:t>
        <a:bodyPr/>
        <a:lstStyle/>
        <a:p>
          <a:endParaRPr lang="en-GB"/>
        </a:p>
      </dgm:t>
    </dgm:pt>
    <dgm:pt modelId="{7C6BCBC7-769E-4319-8515-34898F016BA7}" type="sibTrans" cxnId="{15826639-3709-4551-B617-F5BBA6D48D9E}">
      <dgm:prSet/>
      <dgm:spPr/>
      <dgm:t>
        <a:bodyPr/>
        <a:lstStyle/>
        <a:p>
          <a:endParaRPr lang="en-GB"/>
        </a:p>
      </dgm:t>
    </dgm:pt>
    <dgm:pt modelId="{7D6306CE-E10D-4440-BA16-D59087C64B76}">
      <dgm:prSet phldrT="[Text]"/>
      <dgm:spPr/>
      <dgm:t>
        <a:bodyPr/>
        <a:lstStyle/>
        <a:p>
          <a:r>
            <a:rPr lang="en-GB" b="0" i="0"/>
            <a:t>Use the API again to get information about the launches using the IDs given for each launch</a:t>
          </a:r>
          <a:endParaRPr lang="en-GB"/>
        </a:p>
      </dgm:t>
    </dgm:pt>
    <dgm:pt modelId="{6FA7FEAF-AD05-4926-AA86-63CF2CC8BFCB}" type="parTrans" cxnId="{824AF0FA-DE9A-4A5C-9241-A2FAB114AFF9}">
      <dgm:prSet/>
      <dgm:spPr/>
      <dgm:t>
        <a:bodyPr/>
        <a:lstStyle/>
        <a:p>
          <a:endParaRPr lang="en-GB"/>
        </a:p>
      </dgm:t>
    </dgm:pt>
    <dgm:pt modelId="{736870CC-EA84-4C3D-8681-DB3203657317}" type="sibTrans" cxnId="{824AF0FA-DE9A-4A5C-9241-A2FAB114AFF9}">
      <dgm:prSet/>
      <dgm:spPr/>
      <dgm:t>
        <a:bodyPr/>
        <a:lstStyle/>
        <a:p>
          <a:endParaRPr lang="en-GB"/>
        </a:p>
      </dgm:t>
    </dgm:pt>
    <dgm:pt modelId="{265245B6-638D-4BC5-9D75-9F151E5DA3C1}">
      <dgm:prSet phldrT="[Text]" custT="1"/>
      <dgm:spPr/>
      <dgm:t>
        <a:bodyPr/>
        <a:lstStyle/>
        <a:p>
          <a:r>
            <a:rPr lang="en-GB" sz="900" b="0" i="0"/>
            <a:t>Construct our dataset using the data we have obtained</a:t>
          </a:r>
          <a:endParaRPr lang="en-GB" sz="900"/>
        </a:p>
      </dgm:t>
    </dgm:pt>
    <dgm:pt modelId="{9832ACC8-E68C-47B6-BFA3-62862AF90D7A}" type="parTrans" cxnId="{B90130D2-F7EB-44C6-9914-F0C985EF8475}">
      <dgm:prSet/>
      <dgm:spPr/>
      <dgm:t>
        <a:bodyPr/>
        <a:lstStyle/>
        <a:p>
          <a:endParaRPr lang="en-GB"/>
        </a:p>
      </dgm:t>
    </dgm:pt>
    <dgm:pt modelId="{8E07C4AC-1F2F-4FCB-9CA2-45814893369D}" type="sibTrans" cxnId="{B90130D2-F7EB-44C6-9914-F0C985EF8475}">
      <dgm:prSet/>
      <dgm:spPr/>
      <dgm:t>
        <a:bodyPr/>
        <a:lstStyle/>
        <a:p>
          <a:endParaRPr lang="en-GB"/>
        </a:p>
      </dgm:t>
    </dgm:pt>
    <dgm:pt modelId="{E20CE18F-951E-41E3-92C6-85EF780F4DF0}">
      <dgm:prSet phldrT="[Text]" custT="1"/>
      <dgm:spPr/>
      <dgm:t>
        <a:bodyPr/>
        <a:lstStyle/>
        <a:p>
          <a:r>
            <a:rPr lang="en-GB" sz="900" b="1" i="0"/>
            <a:t>Filter the dataframe to only include Falcon 9 launches</a:t>
          </a:r>
          <a:endParaRPr lang="en-GB" sz="900"/>
        </a:p>
      </dgm:t>
    </dgm:pt>
    <dgm:pt modelId="{37C485CF-C96E-49B5-B4C8-614C6BED718D}" type="parTrans" cxnId="{595242F9-5465-4A65-8F5A-485F1E894543}">
      <dgm:prSet/>
      <dgm:spPr/>
      <dgm:t>
        <a:bodyPr/>
        <a:lstStyle/>
        <a:p>
          <a:endParaRPr lang="en-GB"/>
        </a:p>
      </dgm:t>
    </dgm:pt>
    <dgm:pt modelId="{CA7F0124-705F-46C8-AD62-2017D2911A93}" type="sibTrans" cxnId="{595242F9-5465-4A65-8F5A-485F1E894543}">
      <dgm:prSet/>
      <dgm:spPr/>
      <dgm:t>
        <a:bodyPr/>
        <a:lstStyle/>
        <a:p>
          <a:endParaRPr lang="en-GB"/>
        </a:p>
      </dgm:t>
    </dgm:pt>
    <dgm:pt modelId="{D19F3C61-F7CC-4243-9FC4-08DC6AD87557}">
      <dgm:prSet phldrT="[Text]" custT="1"/>
      <dgm:spPr/>
      <dgm:t>
        <a:bodyPr/>
        <a:lstStyle/>
        <a:p>
          <a:r>
            <a:rPr lang="en-GB" sz="900"/>
            <a:t>Replace null values in the data with the mean that was calculated </a:t>
          </a:r>
        </a:p>
      </dgm:t>
    </dgm:pt>
    <dgm:pt modelId="{A2CBF2BA-9E89-4220-81A3-CCFE53AC91BB}" type="parTrans" cxnId="{07A0D96C-85B6-42DF-AB65-6D0AE08A79B3}">
      <dgm:prSet/>
      <dgm:spPr/>
      <dgm:t>
        <a:bodyPr/>
        <a:lstStyle/>
        <a:p>
          <a:endParaRPr lang="en-GB"/>
        </a:p>
      </dgm:t>
    </dgm:pt>
    <dgm:pt modelId="{63580703-3F87-4C03-8403-158B915D8590}" type="sibTrans" cxnId="{07A0D96C-85B6-42DF-AB65-6D0AE08A79B3}">
      <dgm:prSet/>
      <dgm:spPr/>
      <dgm:t>
        <a:bodyPr/>
        <a:lstStyle/>
        <a:p>
          <a:endParaRPr lang="en-GB"/>
        </a:p>
      </dgm:t>
    </dgm:pt>
    <dgm:pt modelId="{E74A2736-3F2A-4F4D-B7F8-1C4F7EF47FA2}">
      <dgm:prSet phldrT="[Text]" custT="1"/>
      <dgm:spPr/>
      <dgm:t>
        <a:bodyPr/>
        <a:lstStyle/>
        <a:p>
          <a:r>
            <a:rPr lang="en-GB" sz="900"/>
            <a:t>Convert data frame into a CSV dataset</a:t>
          </a:r>
        </a:p>
      </dgm:t>
    </dgm:pt>
    <dgm:pt modelId="{7653B2CF-8F7E-4F62-8406-FFBDEFB6F1E9}" type="parTrans" cxnId="{351641F6-462F-4039-8DDF-DEC1D11C9353}">
      <dgm:prSet/>
      <dgm:spPr/>
      <dgm:t>
        <a:bodyPr/>
        <a:lstStyle/>
        <a:p>
          <a:endParaRPr lang="en-GB"/>
        </a:p>
      </dgm:t>
    </dgm:pt>
    <dgm:pt modelId="{A1E1E735-B189-4E80-B506-A8CB4946B387}" type="sibTrans" cxnId="{351641F6-462F-4039-8DDF-DEC1D11C9353}">
      <dgm:prSet/>
      <dgm:spPr/>
      <dgm:t>
        <a:bodyPr/>
        <a:lstStyle/>
        <a:p>
          <a:endParaRPr lang="en-GB"/>
        </a:p>
      </dgm:t>
    </dgm:pt>
    <dgm:pt modelId="{38CC704D-E922-4583-9EE6-2DA2A9C9A103}" type="pres">
      <dgm:prSet presAssocID="{3DDBECC9-41BD-4D5B-9E14-22B5700D36E2}" presName="diagram" presStyleCnt="0">
        <dgm:presLayoutVars>
          <dgm:dir/>
          <dgm:resizeHandles val="exact"/>
        </dgm:presLayoutVars>
      </dgm:prSet>
      <dgm:spPr/>
    </dgm:pt>
    <dgm:pt modelId="{5B66B66F-C4E9-43F8-B327-6DB21B19BC16}" type="pres">
      <dgm:prSet presAssocID="{B7FD9498-6B84-41D5-96D3-3FB81DE0BA25}" presName="node" presStyleLbl="node1" presStyleIdx="0" presStyleCnt="8">
        <dgm:presLayoutVars>
          <dgm:bulletEnabled val="1"/>
        </dgm:presLayoutVars>
      </dgm:prSet>
      <dgm:spPr/>
    </dgm:pt>
    <dgm:pt modelId="{BBCEACFF-FB84-4528-BEB8-455339CFC62C}" type="pres">
      <dgm:prSet presAssocID="{71641815-827E-47AF-9A01-4F22F7CB8631}" presName="sibTrans" presStyleLbl="sibTrans2D1" presStyleIdx="0" presStyleCnt="7"/>
      <dgm:spPr/>
    </dgm:pt>
    <dgm:pt modelId="{0135361C-3BC2-42E2-BB69-8DCC92D2B88C}" type="pres">
      <dgm:prSet presAssocID="{71641815-827E-47AF-9A01-4F22F7CB8631}" presName="connectorText" presStyleLbl="sibTrans2D1" presStyleIdx="0" presStyleCnt="7"/>
      <dgm:spPr/>
    </dgm:pt>
    <dgm:pt modelId="{77DB9DF6-82BB-4D7E-916A-B429CDC4C285}" type="pres">
      <dgm:prSet presAssocID="{8FD36DCB-3D4E-4458-B10D-FAA765C0E548}" presName="node" presStyleLbl="node1" presStyleIdx="1" presStyleCnt="8">
        <dgm:presLayoutVars>
          <dgm:bulletEnabled val="1"/>
        </dgm:presLayoutVars>
      </dgm:prSet>
      <dgm:spPr/>
    </dgm:pt>
    <dgm:pt modelId="{E08D463C-0DE7-409F-AB01-994260E082AF}" type="pres">
      <dgm:prSet presAssocID="{AE58A237-670B-4654-BABA-5B493A9E7077}" presName="sibTrans" presStyleLbl="sibTrans2D1" presStyleIdx="1" presStyleCnt="7"/>
      <dgm:spPr/>
    </dgm:pt>
    <dgm:pt modelId="{2686AEFB-C728-4D8E-978B-B603AF3C1F68}" type="pres">
      <dgm:prSet presAssocID="{AE58A237-670B-4654-BABA-5B493A9E7077}" presName="connectorText" presStyleLbl="sibTrans2D1" presStyleIdx="1" presStyleCnt="7"/>
      <dgm:spPr/>
    </dgm:pt>
    <dgm:pt modelId="{F60F0083-8B3B-474C-BDB2-069190AFE352}" type="pres">
      <dgm:prSet presAssocID="{4F91EAF8-E374-4D73-B19A-407FA8751FE2}" presName="node" presStyleLbl="node1" presStyleIdx="2" presStyleCnt="8" custLinFactNeighborX="6197" custLinFactNeighborY="-230">
        <dgm:presLayoutVars>
          <dgm:bulletEnabled val="1"/>
        </dgm:presLayoutVars>
      </dgm:prSet>
      <dgm:spPr/>
    </dgm:pt>
    <dgm:pt modelId="{D98F807D-6490-407E-8C77-822C0C13B568}" type="pres">
      <dgm:prSet presAssocID="{7C6BCBC7-769E-4319-8515-34898F016BA7}" presName="sibTrans" presStyleLbl="sibTrans2D1" presStyleIdx="2" presStyleCnt="7"/>
      <dgm:spPr/>
    </dgm:pt>
    <dgm:pt modelId="{6EA30E00-C4D8-47A6-B30D-DC3F197FF172}" type="pres">
      <dgm:prSet presAssocID="{7C6BCBC7-769E-4319-8515-34898F016BA7}" presName="connectorText" presStyleLbl="sibTrans2D1" presStyleIdx="2" presStyleCnt="7"/>
      <dgm:spPr/>
    </dgm:pt>
    <dgm:pt modelId="{F8664EC1-007A-4A58-87D3-54BE9453974C}" type="pres">
      <dgm:prSet presAssocID="{7D6306CE-E10D-4440-BA16-D59087C64B76}" presName="node" presStyleLbl="node1" presStyleIdx="3" presStyleCnt="8">
        <dgm:presLayoutVars>
          <dgm:bulletEnabled val="1"/>
        </dgm:presLayoutVars>
      </dgm:prSet>
      <dgm:spPr/>
    </dgm:pt>
    <dgm:pt modelId="{76DC8109-BFFE-4FC0-88AC-A6CD76C2208E}" type="pres">
      <dgm:prSet presAssocID="{736870CC-EA84-4C3D-8681-DB3203657317}" presName="sibTrans" presStyleLbl="sibTrans2D1" presStyleIdx="3" presStyleCnt="7"/>
      <dgm:spPr/>
    </dgm:pt>
    <dgm:pt modelId="{58BA4C73-370F-4B37-81E8-030487846D57}" type="pres">
      <dgm:prSet presAssocID="{736870CC-EA84-4C3D-8681-DB3203657317}" presName="connectorText" presStyleLbl="sibTrans2D1" presStyleIdx="3" presStyleCnt="7"/>
      <dgm:spPr/>
    </dgm:pt>
    <dgm:pt modelId="{8F1924C8-5CAC-49E0-8EAC-A000841BEF16}" type="pres">
      <dgm:prSet presAssocID="{265245B6-638D-4BC5-9D75-9F151E5DA3C1}" presName="node" presStyleLbl="node1" presStyleIdx="4" presStyleCnt="8">
        <dgm:presLayoutVars>
          <dgm:bulletEnabled val="1"/>
        </dgm:presLayoutVars>
      </dgm:prSet>
      <dgm:spPr/>
    </dgm:pt>
    <dgm:pt modelId="{BF1DDF8D-6E06-4E4F-818B-AA06BFBE565C}" type="pres">
      <dgm:prSet presAssocID="{8E07C4AC-1F2F-4FCB-9CA2-45814893369D}" presName="sibTrans" presStyleLbl="sibTrans2D1" presStyleIdx="4" presStyleCnt="7"/>
      <dgm:spPr/>
    </dgm:pt>
    <dgm:pt modelId="{CDFF29EF-969C-41BF-976A-2F4D9ECC6700}" type="pres">
      <dgm:prSet presAssocID="{8E07C4AC-1F2F-4FCB-9CA2-45814893369D}" presName="connectorText" presStyleLbl="sibTrans2D1" presStyleIdx="4" presStyleCnt="7"/>
      <dgm:spPr/>
    </dgm:pt>
    <dgm:pt modelId="{16399C4D-BE76-4DF0-BC6D-A8D970C827FD}" type="pres">
      <dgm:prSet presAssocID="{E20CE18F-951E-41E3-92C6-85EF780F4DF0}" presName="node" presStyleLbl="node1" presStyleIdx="5" presStyleCnt="8">
        <dgm:presLayoutVars>
          <dgm:bulletEnabled val="1"/>
        </dgm:presLayoutVars>
      </dgm:prSet>
      <dgm:spPr/>
    </dgm:pt>
    <dgm:pt modelId="{D58B4520-640D-445C-AB8A-16AD29412755}" type="pres">
      <dgm:prSet presAssocID="{CA7F0124-705F-46C8-AD62-2017D2911A93}" presName="sibTrans" presStyleLbl="sibTrans2D1" presStyleIdx="5" presStyleCnt="7"/>
      <dgm:spPr/>
    </dgm:pt>
    <dgm:pt modelId="{2F5C1DA4-D129-46BF-B866-F7E5CED87EF5}" type="pres">
      <dgm:prSet presAssocID="{CA7F0124-705F-46C8-AD62-2017D2911A93}" presName="connectorText" presStyleLbl="sibTrans2D1" presStyleIdx="5" presStyleCnt="7"/>
      <dgm:spPr/>
    </dgm:pt>
    <dgm:pt modelId="{90F25008-67B8-4038-AD99-95FC49E19163}" type="pres">
      <dgm:prSet presAssocID="{D19F3C61-F7CC-4243-9FC4-08DC6AD87557}" presName="node" presStyleLbl="node1" presStyleIdx="6" presStyleCnt="8">
        <dgm:presLayoutVars>
          <dgm:bulletEnabled val="1"/>
        </dgm:presLayoutVars>
      </dgm:prSet>
      <dgm:spPr/>
    </dgm:pt>
    <dgm:pt modelId="{03F75329-6A95-448B-B591-0515195B443D}" type="pres">
      <dgm:prSet presAssocID="{63580703-3F87-4C03-8403-158B915D8590}" presName="sibTrans" presStyleLbl="sibTrans2D1" presStyleIdx="6" presStyleCnt="7"/>
      <dgm:spPr/>
    </dgm:pt>
    <dgm:pt modelId="{268E0F89-AFA7-451F-99E7-1379058B8032}" type="pres">
      <dgm:prSet presAssocID="{63580703-3F87-4C03-8403-158B915D8590}" presName="connectorText" presStyleLbl="sibTrans2D1" presStyleIdx="6" presStyleCnt="7"/>
      <dgm:spPr/>
    </dgm:pt>
    <dgm:pt modelId="{E1AB1D46-B8CE-4695-80CB-B6C7E04DE949}" type="pres">
      <dgm:prSet presAssocID="{E74A2736-3F2A-4F4D-B7F8-1C4F7EF47FA2}" presName="node" presStyleLbl="node1" presStyleIdx="7" presStyleCnt="8">
        <dgm:presLayoutVars>
          <dgm:bulletEnabled val="1"/>
        </dgm:presLayoutVars>
      </dgm:prSet>
      <dgm:spPr/>
    </dgm:pt>
  </dgm:ptLst>
  <dgm:cxnLst>
    <dgm:cxn modelId="{99A0BC00-B6BF-482D-A648-B0C5FA71709E}" type="presOf" srcId="{CA7F0124-705F-46C8-AD62-2017D2911A93}" destId="{D58B4520-640D-445C-AB8A-16AD29412755}" srcOrd="0" destOrd="0" presId="urn:microsoft.com/office/officeart/2005/8/layout/process5"/>
    <dgm:cxn modelId="{EAAF4C05-2022-4565-BDF9-FB6BC1233FFE}" type="presOf" srcId="{71641815-827E-47AF-9A01-4F22F7CB8631}" destId="{BBCEACFF-FB84-4528-BEB8-455339CFC62C}" srcOrd="0" destOrd="0" presId="urn:microsoft.com/office/officeart/2005/8/layout/process5"/>
    <dgm:cxn modelId="{B9DCEB07-BE12-4319-B3E6-0C0EC7A4A187}" type="presOf" srcId="{E20CE18F-951E-41E3-92C6-85EF780F4DF0}" destId="{16399C4D-BE76-4DF0-BC6D-A8D970C827FD}" srcOrd="0" destOrd="0" presId="urn:microsoft.com/office/officeart/2005/8/layout/process5"/>
    <dgm:cxn modelId="{12760416-1F46-4351-ABAD-08272784313E}" srcId="{3DDBECC9-41BD-4D5B-9E14-22B5700D36E2}" destId="{8FD36DCB-3D4E-4458-B10D-FAA765C0E548}" srcOrd="1" destOrd="0" parTransId="{438F9111-6ECE-4DAA-B271-B1A621182DA2}" sibTransId="{AE58A237-670B-4654-BABA-5B493A9E7077}"/>
    <dgm:cxn modelId="{C9277019-1E85-4B47-81B3-94500015B765}" type="presOf" srcId="{7C6BCBC7-769E-4319-8515-34898F016BA7}" destId="{6EA30E00-C4D8-47A6-B30D-DC3F197FF172}" srcOrd="1" destOrd="0" presId="urn:microsoft.com/office/officeart/2005/8/layout/process5"/>
    <dgm:cxn modelId="{344FDE1A-513A-4026-9678-E7F0E3B24A53}" type="presOf" srcId="{E74A2736-3F2A-4F4D-B7F8-1C4F7EF47FA2}" destId="{E1AB1D46-B8CE-4695-80CB-B6C7E04DE949}" srcOrd="0" destOrd="0" presId="urn:microsoft.com/office/officeart/2005/8/layout/process5"/>
    <dgm:cxn modelId="{E503391F-FA52-406A-B7CC-D44A3A582F36}" type="presOf" srcId="{736870CC-EA84-4C3D-8681-DB3203657317}" destId="{76DC8109-BFFE-4FC0-88AC-A6CD76C2208E}" srcOrd="0" destOrd="0" presId="urn:microsoft.com/office/officeart/2005/8/layout/process5"/>
    <dgm:cxn modelId="{9E25DD27-3ABA-40DA-9574-72DAF07C8B8C}" type="presOf" srcId="{B7FD9498-6B84-41D5-96D3-3FB81DE0BA25}" destId="{5B66B66F-C4E9-43F8-B327-6DB21B19BC16}" srcOrd="0" destOrd="0" presId="urn:microsoft.com/office/officeart/2005/8/layout/process5"/>
    <dgm:cxn modelId="{66D3872B-ADD7-4E1D-A414-20D1DAB2EFA1}" type="presOf" srcId="{CA7F0124-705F-46C8-AD62-2017D2911A93}" destId="{2F5C1DA4-D129-46BF-B866-F7E5CED87EF5}" srcOrd="1" destOrd="0" presId="urn:microsoft.com/office/officeart/2005/8/layout/process5"/>
    <dgm:cxn modelId="{15826639-3709-4551-B617-F5BBA6D48D9E}" srcId="{3DDBECC9-41BD-4D5B-9E14-22B5700D36E2}" destId="{4F91EAF8-E374-4D73-B19A-407FA8751FE2}" srcOrd="2" destOrd="0" parTransId="{0A9E4439-8890-4DD3-A180-D4C15F8DB9AF}" sibTransId="{7C6BCBC7-769E-4319-8515-34898F016BA7}"/>
    <dgm:cxn modelId="{E8B51A3C-EE9B-4A23-A3AF-377BF973A05E}" type="presOf" srcId="{7C6BCBC7-769E-4319-8515-34898F016BA7}" destId="{D98F807D-6490-407E-8C77-822C0C13B568}" srcOrd="0" destOrd="0" presId="urn:microsoft.com/office/officeart/2005/8/layout/process5"/>
    <dgm:cxn modelId="{7B5FC15E-6555-4DE7-A887-AD154ED2C932}" type="presOf" srcId="{8FD36DCB-3D4E-4458-B10D-FAA765C0E548}" destId="{77DB9DF6-82BB-4D7E-916A-B429CDC4C285}" srcOrd="0" destOrd="0" presId="urn:microsoft.com/office/officeart/2005/8/layout/process5"/>
    <dgm:cxn modelId="{ECA75F46-8A33-499E-A66F-EF194D3F40B2}" type="presOf" srcId="{4F91EAF8-E374-4D73-B19A-407FA8751FE2}" destId="{F60F0083-8B3B-474C-BDB2-069190AFE352}" srcOrd="0" destOrd="0" presId="urn:microsoft.com/office/officeart/2005/8/layout/process5"/>
    <dgm:cxn modelId="{07A0D96C-85B6-42DF-AB65-6D0AE08A79B3}" srcId="{3DDBECC9-41BD-4D5B-9E14-22B5700D36E2}" destId="{D19F3C61-F7CC-4243-9FC4-08DC6AD87557}" srcOrd="6" destOrd="0" parTransId="{A2CBF2BA-9E89-4220-81A3-CCFE53AC91BB}" sibTransId="{63580703-3F87-4C03-8403-158B915D8590}"/>
    <dgm:cxn modelId="{49B2564E-6220-418D-A5AF-37B395681F30}" type="presOf" srcId="{8E07C4AC-1F2F-4FCB-9CA2-45814893369D}" destId="{BF1DDF8D-6E06-4E4F-818B-AA06BFBE565C}" srcOrd="0" destOrd="0" presId="urn:microsoft.com/office/officeart/2005/8/layout/process5"/>
    <dgm:cxn modelId="{25605072-3F91-42F6-A909-905458578549}" type="presOf" srcId="{63580703-3F87-4C03-8403-158B915D8590}" destId="{03F75329-6A95-448B-B591-0515195B443D}" srcOrd="0" destOrd="0" presId="urn:microsoft.com/office/officeart/2005/8/layout/process5"/>
    <dgm:cxn modelId="{34F9415A-619F-4ABB-B4AC-B1A38CF20E11}" srcId="{3DDBECC9-41BD-4D5B-9E14-22B5700D36E2}" destId="{B7FD9498-6B84-41D5-96D3-3FB81DE0BA25}" srcOrd="0" destOrd="0" parTransId="{BF5E2E70-8EA3-41A8-B621-17B5FC2D5490}" sibTransId="{71641815-827E-47AF-9A01-4F22F7CB8631}"/>
    <dgm:cxn modelId="{93B6F484-1E8E-46E0-8BA5-FC3A2A93E097}" type="presOf" srcId="{736870CC-EA84-4C3D-8681-DB3203657317}" destId="{58BA4C73-370F-4B37-81E8-030487846D57}" srcOrd="1" destOrd="0" presId="urn:microsoft.com/office/officeart/2005/8/layout/process5"/>
    <dgm:cxn modelId="{7040DF99-09DB-4440-9932-CC1330DABFCF}" type="presOf" srcId="{D19F3C61-F7CC-4243-9FC4-08DC6AD87557}" destId="{90F25008-67B8-4038-AD99-95FC49E19163}" srcOrd="0" destOrd="0" presId="urn:microsoft.com/office/officeart/2005/8/layout/process5"/>
    <dgm:cxn modelId="{9A5B219A-3562-4E92-8F74-C19529EAC046}" type="presOf" srcId="{71641815-827E-47AF-9A01-4F22F7CB8631}" destId="{0135361C-3BC2-42E2-BB69-8DCC92D2B88C}" srcOrd="1" destOrd="0" presId="urn:microsoft.com/office/officeart/2005/8/layout/process5"/>
    <dgm:cxn modelId="{32B1289F-9BE5-49B2-82A5-7257948913EB}" type="presOf" srcId="{AE58A237-670B-4654-BABA-5B493A9E7077}" destId="{2686AEFB-C728-4D8E-978B-B603AF3C1F68}" srcOrd="1" destOrd="0" presId="urn:microsoft.com/office/officeart/2005/8/layout/process5"/>
    <dgm:cxn modelId="{51AD57CE-4571-43F3-BAD0-B304CCE7870B}" type="presOf" srcId="{7D6306CE-E10D-4440-BA16-D59087C64B76}" destId="{F8664EC1-007A-4A58-87D3-54BE9453974C}" srcOrd="0" destOrd="0" presId="urn:microsoft.com/office/officeart/2005/8/layout/process5"/>
    <dgm:cxn modelId="{7B5D12D2-B1E1-4B6E-AB1F-D63678544A86}" type="presOf" srcId="{AE58A237-670B-4654-BABA-5B493A9E7077}" destId="{E08D463C-0DE7-409F-AB01-994260E082AF}" srcOrd="0" destOrd="0" presId="urn:microsoft.com/office/officeart/2005/8/layout/process5"/>
    <dgm:cxn modelId="{B90130D2-F7EB-44C6-9914-F0C985EF8475}" srcId="{3DDBECC9-41BD-4D5B-9E14-22B5700D36E2}" destId="{265245B6-638D-4BC5-9D75-9F151E5DA3C1}" srcOrd="4" destOrd="0" parTransId="{9832ACC8-E68C-47B6-BFA3-62862AF90D7A}" sibTransId="{8E07C4AC-1F2F-4FCB-9CA2-45814893369D}"/>
    <dgm:cxn modelId="{0E17B6DD-B4A1-4316-BAB6-8CA6423395E4}" type="presOf" srcId="{8E07C4AC-1F2F-4FCB-9CA2-45814893369D}" destId="{CDFF29EF-969C-41BF-976A-2F4D9ECC6700}" srcOrd="1" destOrd="0" presId="urn:microsoft.com/office/officeart/2005/8/layout/process5"/>
    <dgm:cxn modelId="{5DF0AFF1-4165-471D-B5F2-21447F826B50}" type="presOf" srcId="{265245B6-638D-4BC5-9D75-9F151E5DA3C1}" destId="{8F1924C8-5CAC-49E0-8EAC-A000841BEF16}" srcOrd="0" destOrd="0" presId="urn:microsoft.com/office/officeart/2005/8/layout/process5"/>
    <dgm:cxn modelId="{E512FFF4-E6A1-4895-8F28-E68AEDA59D3F}" type="presOf" srcId="{63580703-3F87-4C03-8403-158B915D8590}" destId="{268E0F89-AFA7-451F-99E7-1379058B8032}" srcOrd="1" destOrd="0" presId="urn:microsoft.com/office/officeart/2005/8/layout/process5"/>
    <dgm:cxn modelId="{351641F6-462F-4039-8DDF-DEC1D11C9353}" srcId="{3DDBECC9-41BD-4D5B-9E14-22B5700D36E2}" destId="{E74A2736-3F2A-4F4D-B7F8-1C4F7EF47FA2}" srcOrd="7" destOrd="0" parTransId="{7653B2CF-8F7E-4F62-8406-FFBDEFB6F1E9}" sibTransId="{A1E1E735-B189-4E80-B506-A8CB4946B387}"/>
    <dgm:cxn modelId="{7C22F0F7-DB49-4179-9F7D-4ABE81B68DF1}" type="presOf" srcId="{3DDBECC9-41BD-4D5B-9E14-22B5700D36E2}" destId="{38CC704D-E922-4583-9EE6-2DA2A9C9A103}" srcOrd="0" destOrd="0" presId="urn:microsoft.com/office/officeart/2005/8/layout/process5"/>
    <dgm:cxn modelId="{595242F9-5465-4A65-8F5A-485F1E894543}" srcId="{3DDBECC9-41BD-4D5B-9E14-22B5700D36E2}" destId="{E20CE18F-951E-41E3-92C6-85EF780F4DF0}" srcOrd="5" destOrd="0" parTransId="{37C485CF-C96E-49B5-B4C8-614C6BED718D}" sibTransId="{CA7F0124-705F-46C8-AD62-2017D2911A93}"/>
    <dgm:cxn modelId="{824AF0FA-DE9A-4A5C-9241-A2FAB114AFF9}" srcId="{3DDBECC9-41BD-4D5B-9E14-22B5700D36E2}" destId="{7D6306CE-E10D-4440-BA16-D59087C64B76}" srcOrd="3" destOrd="0" parTransId="{6FA7FEAF-AD05-4926-AA86-63CF2CC8BFCB}" sibTransId="{736870CC-EA84-4C3D-8681-DB3203657317}"/>
    <dgm:cxn modelId="{A38E775E-0144-4EE2-BA1C-A68D0A9C6E5F}" type="presParOf" srcId="{38CC704D-E922-4583-9EE6-2DA2A9C9A103}" destId="{5B66B66F-C4E9-43F8-B327-6DB21B19BC16}" srcOrd="0" destOrd="0" presId="urn:microsoft.com/office/officeart/2005/8/layout/process5"/>
    <dgm:cxn modelId="{09D17345-B99F-481E-A74A-65362F85A541}" type="presParOf" srcId="{38CC704D-E922-4583-9EE6-2DA2A9C9A103}" destId="{BBCEACFF-FB84-4528-BEB8-455339CFC62C}" srcOrd="1" destOrd="0" presId="urn:microsoft.com/office/officeart/2005/8/layout/process5"/>
    <dgm:cxn modelId="{E4446331-6ADE-4F36-B610-2CBDF7B89C22}" type="presParOf" srcId="{BBCEACFF-FB84-4528-BEB8-455339CFC62C}" destId="{0135361C-3BC2-42E2-BB69-8DCC92D2B88C}" srcOrd="0" destOrd="0" presId="urn:microsoft.com/office/officeart/2005/8/layout/process5"/>
    <dgm:cxn modelId="{386194E3-8F76-40CE-B87B-562BEB2C905B}" type="presParOf" srcId="{38CC704D-E922-4583-9EE6-2DA2A9C9A103}" destId="{77DB9DF6-82BB-4D7E-916A-B429CDC4C285}" srcOrd="2" destOrd="0" presId="urn:microsoft.com/office/officeart/2005/8/layout/process5"/>
    <dgm:cxn modelId="{B581B222-4F50-4011-8F86-D8F8927CB042}" type="presParOf" srcId="{38CC704D-E922-4583-9EE6-2DA2A9C9A103}" destId="{E08D463C-0DE7-409F-AB01-994260E082AF}" srcOrd="3" destOrd="0" presId="urn:microsoft.com/office/officeart/2005/8/layout/process5"/>
    <dgm:cxn modelId="{07BC654F-DB79-49E9-89C7-F314E65C3C05}" type="presParOf" srcId="{E08D463C-0DE7-409F-AB01-994260E082AF}" destId="{2686AEFB-C728-4D8E-978B-B603AF3C1F68}" srcOrd="0" destOrd="0" presId="urn:microsoft.com/office/officeart/2005/8/layout/process5"/>
    <dgm:cxn modelId="{5DCB9EE4-7887-444E-8AED-6D81F1970310}" type="presParOf" srcId="{38CC704D-E922-4583-9EE6-2DA2A9C9A103}" destId="{F60F0083-8B3B-474C-BDB2-069190AFE352}" srcOrd="4" destOrd="0" presId="urn:microsoft.com/office/officeart/2005/8/layout/process5"/>
    <dgm:cxn modelId="{2CFF945B-75A4-4873-99DD-E7D766EE2328}" type="presParOf" srcId="{38CC704D-E922-4583-9EE6-2DA2A9C9A103}" destId="{D98F807D-6490-407E-8C77-822C0C13B568}" srcOrd="5" destOrd="0" presId="urn:microsoft.com/office/officeart/2005/8/layout/process5"/>
    <dgm:cxn modelId="{3632DFBF-64D5-4F32-8EA0-3D874FE25933}" type="presParOf" srcId="{D98F807D-6490-407E-8C77-822C0C13B568}" destId="{6EA30E00-C4D8-47A6-B30D-DC3F197FF172}" srcOrd="0" destOrd="0" presId="urn:microsoft.com/office/officeart/2005/8/layout/process5"/>
    <dgm:cxn modelId="{252308D0-62C5-4C9E-B839-BE4DA2423C90}" type="presParOf" srcId="{38CC704D-E922-4583-9EE6-2DA2A9C9A103}" destId="{F8664EC1-007A-4A58-87D3-54BE9453974C}" srcOrd="6" destOrd="0" presId="urn:microsoft.com/office/officeart/2005/8/layout/process5"/>
    <dgm:cxn modelId="{F0C13199-917F-429A-A280-8B816459D148}" type="presParOf" srcId="{38CC704D-E922-4583-9EE6-2DA2A9C9A103}" destId="{76DC8109-BFFE-4FC0-88AC-A6CD76C2208E}" srcOrd="7" destOrd="0" presId="urn:microsoft.com/office/officeart/2005/8/layout/process5"/>
    <dgm:cxn modelId="{FB01D7C3-0996-45D2-9F67-5DEEEAC0B42E}" type="presParOf" srcId="{76DC8109-BFFE-4FC0-88AC-A6CD76C2208E}" destId="{58BA4C73-370F-4B37-81E8-030487846D57}" srcOrd="0" destOrd="0" presId="urn:microsoft.com/office/officeart/2005/8/layout/process5"/>
    <dgm:cxn modelId="{A57170DE-389E-4A30-9A10-E453750375A6}" type="presParOf" srcId="{38CC704D-E922-4583-9EE6-2DA2A9C9A103}" destId="{8F1924C8-5CAC-49E0-8EAC-A000841BEF16}" srcOrd="8" destOrd="0" presId="urn:microsoft.com/office/officeart/2005/8/layout/process5"/>
    <dgm:cxn modelId="{36D8D6E6-33CC-4DAB-8DA6-3A3AA6ECF766}" type="presParOf" srcId="{38CC704D-E922-4583-9EE6-2DA2A9C9A103}" destId="{BF1DDF8D-6E06-4E4F-818B-AA06BFBE565C}" srcOrd="9" destOrd="0" presId="urn:microsoft.com/office/officeart/2005/8/layout/process5"/>
    <dgm:cxn modelId="{579DDB7F-256D-49CE-83A2-E4E3B5727AC9}" type="presParOf" srcId="{BF1DDF8D-6E06-4E4F-818B-AA06BFBE565C}" destId="{CDFF29EF-969C-41BF-976A-2F4D9ECC6700}" srcOrd="0" destOrd="0" presId="urn:microsoft.com/office/officeart/2005/8/layout/process5"/>
    <dgm:cxn modelId="{A82E9F9D-04D2-48BB-95EB-A95BA6F6E3CD}" type="presParOf" srcId="{38CC704D-E922-4583-9EE6-2DA2A9C9A103}" destId="{16399C4D-BE76-4DF0-BC6D-A8D970C827FD}" srcOrd="10" destOrd="0" presId="urn:microsoft.com/office/officeart/2005/8/layout/process5"/>
    <dgm:cxn modelId="{FAAD5A90-63DE-4E4A-B2B8-AF5754679B5A}" type="presParOf" srcId="{38CC704D-E922-4583-9EE6-2DA2A9C9A103}" destId="{D58B4520-640D-445C-AB8A-16AD29412755}" srcOrd="11" destOrd="0" presId="urn:microsoft.com/office/officeart/2005/8/layout/process5"/>
    <dgm:cxn modelId="{55BA5A4E-9645-4A41-B3BD-A93B8C773590}" type="presParOf" srcId="{D58B4520-640D-445C-AB8A-16AD29412755}" destId="{2F5C1DA4-D129-46BF-B866-F7E5CED87EF5}" srcOrd="0" destOrd="0" presId="urn:microsoft.com/office/officeart/2005/8/layout/process5"/>
    <dgm:cxn modelId="{6DD1BBEB-ACD4-4DFB-BD3C-9C76841DAE28}" type="presParOf" srcId="{38CC704D-E922-4583-9EE6-2DA2A9C9A103}" destId="{90F25008-67B8-4038-AD99-95FC49E19163}" srcOrd="12" destOrd="0" presId="urn:microsoft.com/office/officeart/2005/8/layout/process5"/>
    <dgm:cxn modelId="{2B90DDEA-1F4C-48C7-BE12-E0181BAF50C5}" type="presParOf" srcId="{38CC704D-E922-4583-9EE6-2DA2A9C9A103}" destId="{03F75329-6A95-448B-B591-0515195B443D}" srcOrd="13" destOrd="0" presId="urn:microsoft.com/office/officeart/2005/8/layout/process5"/>
    <dgm:cxn modelId="{9613E253-A300-4123-8143-BF2901351F39}" type="presParOf" srcId="{03F75329-6A95-448B-B591-0515195B443D}" destId="{268E0F89-AFA7-451F-99E7-1379058B8032}" srcOrd="0" destOrd="0" presId="urn:microsoft.com/office/officeart/2005/8/layout/process5"/>
    <dgm:cxn modelId="{9AD81018-0004-4AA3-B3FE-973266EAD7DA}" type="presParOf" srcId="{38CC704D-E922-4583-9EE6-2DA2A9C9A103}" destId="{E1AB1D46-B8CE-4695-80CB-B6C7E04DE949}" srcOrd="14"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A38B9F-183C-4DD7-B1DE-A34E492D5C98}" type="doc">
      <dgm:prSet loTypeId="urn:microsoft.com/office/officeart/2005/8/layout/process5" loCatId="process" qsTypeId="urn:microsoft.com/office/officeart/2005/8/quickstyle/3d1" qsCatId="3D" csTypeId="urn:microsoft.com/office/officeart/2005/8/colors/accent1_2" csCatId="accent1" phldr="1"/>
      <dgm:spPr/>
      <dgm:t>
        <a:bodyPr/>
        <a:lstStyle/>
        <a:p>
          <a:endParaRPr lang="en-GB"/>
        </a:p>
      </dgm:t>
    </dgm:pt>
    <dgm:pt modelId="{72606DF9-F0B9-4164-987E-3E61191F9F15}">
      <dgm:prSet phldrT="[Text]"/>
      <dgm:spPr/>
      <dgm:t>
        <a:bodyPr/>
        <a:lstStyle/>
        <a:p>
          <a:r>
            <a:rPr lang="en-GB" b="1" i="0" dirty="0"/>
            <a:t>Request the Falcon9 Launch Wiki page from its URL</a:t>
          </a:r>
          <a:endParaRPr lang="en-GB" dirty="0"/>
        </a:p>
      </dgm:t>
    </dgm:pt>
    <dgm:pt modelId="{D842FA07-4E8E-4247-A8BE-C6DD10D054E0}" type="parTrans" cxnId="{9C5F01E6-5ED2-475F-87EA-D23042C3351B}">
      <dgm:prSet/>
      <dgm:spPr/>
      <dgm:t>
        <a:bodyPr/>
        <a:lstStyle/>
        <a:p>
          <a:endParaRPr lang="en-GB"/>
        </a:p>
      </dgm:t>
    </dgm:pt>
    <dgm:pt modelId="{7203073E-D917-485C-A41A-488690D4EA56}" type="sibTrans" cxnId="{9C5F01E6-5ED2-475F-87EA-D23042C3351B}">
      <dgm:prSet/>
      <dgm:spPr/>
      <dgm:t>
        <a:bodyPr/>
        <a:lstStyle/>
        <a:p>
          <a:endParaRPr lang="en-GB"/>
        </a:p>
      </dgm:t>
    </dgm:pt>
    <dgm:pt modelId="{D3865CA4-DAC4-48F5-8AAE-70061C21B013}">
      <dgm:prSet phldrT="[Text]"/>
      <dgm:spPr/>
      <dgm:t>
        <a:bodyPr/>
        <a:lstStyle/>
        <a:p>
          <a:r>
            <a:rPr lang="en-GB" b="0" i="0"/>
            <a:t>Create a BeautifulSoup object from the HTML respone</a:t>
          </a:r>
          <a:endParaRPr lang="en-GB"/>
        </a:p>
      </dgm:t>
    </dgm:pt>
    <dgm:pt modelId="{16C6B0DD-A168-4562-B287-22C327D2DD57}" type="parTrans" cxnId="{58E6C9D9-0764-4C2D-8EE7-328A6E1FDCB8}">
      <dgm:prSet/>
      <dgm:spPr/>
      <dgm:t>
        <a:bodyPr/>
        <a:lstStyle/>
        <a:p>
          <a:endParaRPr lang="en-GB"/>
        </a:p>
      </dgm:t>
    </dgm:pt>
    <dgm:pt modelId="{61EC55CE-66B7-4071-8809-3ED764952053}" type="sibTrans" cxnId="{58E6C9D9-0764-4C2D-8EE7-328A6E1FDCB8}">
      <dgm:prSet/>
      <dgm:spPr/>
      <dgm:t>
        <a:bodyPr/>
        <a:lstStyle/>
        <a:p>
          <a:endParaRPr lang="en-GB"/>
        </a:p>
      </dgm:t>
    </dgm:pt>
    <dgm:pt modelId="{3B6CBBC2-CD0A-4705-A27D-20734499CC5C}">
      <dgm:prSet phldrT="[Text]"/>
      <dgm:spPr/>
      <dgm:t>
        <a:bodyPr/>
        <a:lstStyle/>
        <a:p>
          <a:r>
            <a:rPr lang="en-GB" b="1" i="0"/>
            <a:t>Extract all column/variable names from the HTML table header</a:t>
          </a:r>
          <a:endParaRPr lang="en-GB"/>
        </a:p>
      </dgm:t>
    </dgm:pt>
    <dgm:pt modelId="{3BBFCAEA-D060-49A8-9676-0AEDD95FB05D}" type="parTrans" cxnId="{7FCB0B7F-5DDA-4CA3-95B1-0E57F0E762BA}">
      <dgm:prSet/>
      <dgm:spPr/>
      <dgm:t>
        <a:bodyPr/>
        <a:lstStyle/>
        <a:p>
          <a:endParaRPr lang="en-GB"/>
        </a:p>
      </dgm:t>
    </dgm:pt>
    <dgm:pt modelId="{363666A3-E761-47C2-AFC6-8ECA09FF906E}" type="sibTrans" cxnId="{7FCB0B7F-5DDA-4CA3-95B1-0E57F0E762BA}">
      <dgm:prSet/>
      <dgm:spPr/>
      <dgm:t>
        <a:bodyPr/>
        <a:lstStyle/>
        <a:p>
          <a:endParaRPr lang="en-GB"/>
        </a:p>
      </dgm:t>
    </dgm:pt>
    <dgm:pt modelId="{328595D9-AEF4-4EDB-9D51-8C375E6793AD}">
      <dgm:prSet phldrT="[Text]"/>
      <dgm:spPr/>
      <dgm:t>
        <a:bodyPr/>
        <a:lstStyle/>
        <a:p>
          <a:r>
            <a:rPr lang="en-GB" b="0" i="0" dirty="0"/>
            <a:t>Create an empty dictionary with keys from the extracted column names</a:t>
          </a:r>
          <a:endParaRPr lang="en-GB" dirty="0"/>
        </a:p>
      </dgm:t>
    </dgm:pt>
    <dgm:pt modelId="{9A2A89C9-C3F8-4E01-970F-1B1E1C410670}" type="parTrans" cxnId="{6C2AD8BE-67E5-4CA2-8711-9AE3BD68DEC4}">
      <dgm:prSet/>
      <dgm:spPr/>
      <dgm:t>
        <a:bodyPr/>
        <a:lstStyle/>
        <a:p>
          <a:endParaRPr lang="en-GB"/>
        </a:p>
      </dgm:t>
    </dgm:pt>
    <dgm:pt modelId="{F0647DFC-1F56-45DB-8AE5-F92A7E44DAB1}" type="sibTrans" cxnId="{6C2AD8BE-67E5-4CA2-8711-9AE3BD68DEC4}">
      <dgm:prSet/>
      <dgm:spPr/>
      <dgm:t>
        <a:bodyPr/>
        <a:lstStyle/>
        <a:p>
          <a:endParaRPr lang="en-GB"/>
        </a:p>
      </dgm:t>
    </dgm:pt>
    <dgm:pt modelId="{8EC4563E-5FAB-42F9-AB24-F3AD81BE699E}">
      <dgm:prSet phldrT="[Text]"/>
      <dgm:spPr/>
      <dgm:t>
        <a:bodyPr/>
        <a:lstStyle/>
        <a:p>
          <a:r>
            <a:rPr lang="en-GB" b="0" i="0"/>
            <a:t>Fill up the dictionary with launch records extracted from table rows.</a:t>
          </a:r>
          <a:endParaRPr lang="en-GB"/>
        </a:p>
      </dgm:t>
    </dgm:pt>
    <dgm:pt modelId="{74B5FDFC-44D4-4262-B93B-CEA96979F2E7}" type="parTrans" cxnId="{455AAA35-9484-4574-B6B4-7AA7FA3FCD5B}">
      <dgm:prSet/>
      <dgm:spPr/>
      <dgm:t>
        <a:bodyPr/>
        <a:lstStyle/>
        <a:p>
          <a:endParaRPr lang="en-GB"/>
        </a:p>
      </dgm:t>
    </dgm:pt>
    <dgm:pt modelId="{78E66F41-CF6F-45E8-BD37-C181BD7E1B2D}" type="sibTrans" cxnId="{455AAA35-9484-4574-B6B4-7AA7FA3FCD5B}">
      <dgm:prSet/>
      <dgm:spPr/>
      <dgm:t>
        <a:bodyPr/>
        <a:lstStyle/>
        <a:p>
          <a:endParaRPr lang="en-GB"/>
        </a:p>
      </dgm:t>
    </dgm:pt>
    <dgm:pt modelId="{0B271831-0FAB-4178-992C-00E80CFB078D}">
      <dgm:prSet phldrT="[Text]"/>
      <dgm:spPr/>
      <dgm:t>
        <a:bodyPr/>
        <a:lstStyle/>
        <a:p>
          <a:r>
            <a:rPr lang="en-GB"/>
            <a:t>Convert the dictionary into a CSV dataset</a:t>
          </a:r>
        </a:p>
      </dgm:t>
    </dgm:pt>
    <dgm:pt modelId="{30EAD497-4A9F-45A3-AC94-D86F9F47B05A}" type="parTrans" cxnId="{33DA8764-F7B1-482E-8D06-2392EEB1CCAA}">
      <dgm:prSet/>
      <dgm:spPr/>
      <dgm:t>
        <a:bodyPr/>
        <a:lstStyle/>
        <a:p>
          <a:endParaRPr lang="en-GB"/>
        </a:p>
      </dgm:t>
    </dgm:pt>
    <dgm:pt modelId="{F82593D4-980A-4B4E-9A2D-3E166400F069}" type="sibTrans" cxnId="{33DA8764-F7B1-482E-8D06-2392EEB1CCAA}">
      <dgm:prSet/>
      <dgm:spPr/>
      <dgm:t>
        <a:bodyPr/>
        <a:lstStyle/>
        <a:p>
          <a:endParaRPr lang="en-GB"/>
        </a:p>
      </dgm:t>
    </dgm:pt>
    <dgm:pt modelId="{33E50D7C-ED97-4BE0-A2BF-F2688FEAF0D5}" type="pres">
      <dgm:prSet presAssocID="{F1A38B9F-183C-4DD7-B1DE-A34E492D5C98}" presName="diagram" presStyleCnt="0">
        <dgm:presLayoutVars>
          <dgm:dir/>
          <dgm:resizeHandles val="exact"/>
        </dgm:presLayoutVars>
      </dgm:prSet>
      <dgm:spPr/>
    </dgm:pt>
    <dgm:pt modelId="{69EB3EC3-689A-4C6C-9CF5-125B7D9565F7}" type="pres">
      <dgm:prSet presAssocID="{72606DF9-F0B9-4164-987E-3E61191F9F15}" presName="node" presStyleLbl="node1" presStyleIdx="0" presStyleCnt="6">
        <dgm:presLayoutVars>
          <dgm:bulletEnabled val="1"/>
        </dgm:presLayoutVars>
      </dgm:prSet>
      <dgm:spPr/>
    </dgm:pt>
    <dgm:pt modelId="{7E268CD3-7747-4C20-B918-E2E67816A034}" type="pres">
      <dgm:prSet presAssocID="{7203073E-D917-485C-A41A-488690D4EA56}" presName="sibTrans" presStyleLbl="sibTrans2D1" presStyleIdx="0" presStyleCnt="5"/>
      <dgm:spPr/>
    </dgm:pt>
    <dgm:pt modelId="{3DFF7E39-4183-4265-AD01-D205DD7EF1F6}" type="pres">
      <dgm:prSet presAssocID="{7203073E-D917-485C-A41A-488690D4EA56}" presName="connectorText" presStyleLbl="sibTrans2D1" presStyleIdx="0" presStyleCnt="5"/>
      <dgm:spPr/>
    </dgm:pt>
    <dgm:pt modelId="{29E10AFB-091A-4375-8B13-4E1D15FD2310}" type="pres">
      <dgm:prSet presAssocID="{D3865CA4-DAC4-48F5-8AAE-70061C21B013}" presName="node" presStyleLbl="node1" presStyleIdx="1" presStyleCnt="6">
        <dgm:presLayoutVars>
          <dgm:bulletEnabled val="1"/>
        </dgm:presLayoutVars>
      </dgm:prSet>
      <dgm:spPr/>
    </dgm:pt>
    <dgm:pt modelId="{7B8C6AE7-6D45-4114-BB35-10920C61EC25}" type="pres">
      <dgm:prSet presAssocID="{61EC55CE-66B7-4071-8809-3ED764952053}" presName="sibTrans" presStyleLbl="sibTrans2D1" presStyleIdx="1" presStyleCnt="5"/>
      <dgm:spPr/>
    </dgm:pt>
    <dgm:pt modelId="{2E7D4EB4-64FB-4D4A-AB78-0B26AF3703C6}" type="pres">
      <dgm:prSet presAssocID="{61EC55CE-66B7-4071-8809-3ED764952053}" presName="connectorText" presStyleLbl="sibTrans2D1" presStyleIdx="1" presStyleCnt="5"/>
      <dgm:spPr/>
    </dgm:pt>
    <dgm:pt modelId="{428C7C8B-4095-4C6E-A040-75B636EA2AF5}" type="pres">
      <dgm:prSet presAssocID="{3B6CBBC2-CD0A-4705-A27D-20734499CC5C}" presName="node" presStyleLbl="node1" presStyleIdx="2" presStyleCnt="6">
        <dgm:presLayoutVars>
          <dgm:bulletEnabled val="1"/>
        </dgm:presLayoutVars>
      </dgm:prSet>
      <dgm:spPr/>
    </dgm:pt>
    <dgm:pt modelId="{10A2A332-0004-49EB-BA10-84255ADD9194}" type="pres">
      <dgm:prSet presAssocID="{363666A3-E761-47C2-AFC6-8ECA09FF906E}" presName="sibTrans" presStyleLbl="sibTrans2D1" presStyleIdx="2" presStyleCnt="5"/>
      <dgm:spPr/>
    </dgm:pt>
    <dgm:pt modelId="{0632A0E6-09DD-4414-9866-B255461A42FA}" type="pres">
      <dgm:prSet presAssocID="{363666A3-E761-47C2-AFC6-8ECA09FF906E}" presName="connectorText" presStyleLbl="sibTrans2D1" presStyleIdx="2" presStyleCnt="5"/>
      <dgm:spPr/>
    </dgm:pt>
    <dgm:pt modelId="{82451E1E-E61C-4E9E-85DA-0498F47DF58A}" type="pres">
      <dgm:prSet presAssocID="{328595D9-AEF4-4EDB-9D51-8C375E6793AD}" presName="node" presStyleLbl="node1" presStyleIdx="3" presStyleCnt="6">
        <dgm:presLayoutVars>
          <dgm:bulletEnabled val="1"/>
        </dgm:presLayoutVars>
      </dgm:prSet>
      <dgm:spPr/>
    </dgm:pt>
    <dgm:pt modelId="{3F0DAD03-AE2B-4C17-A479-2821EB7A2784}" type="pres">
      <dgm:prSet presAssocID="{F0647DFC-1F56-45DB-8AE5-F92A7E44DAB1}" presName="sibTrans" presStyleLbl="sibTrans2D1" presStyleIdx="3" presStyleCnt="5"/>
      <dgm:spPr/>
    </dgm:pt>
    <dgm:pt modelId="{4ADFC737-8A1D-4D2A-8AF6-4BB73C60467B}" type="pres">
      <dgm:prSet presAssocID="{F0647DFC-1F56-45DB-8AE5-F92A7E44DAB1}" presName="connectorText" presStyleLbl="sibTrans2D1" presStyleIdx="3" presStyleCnt="5"/>
      <dgm:spPr/>
    </dgm:pt>
    <dgm:pt modelId="{113B4D51-01A3-4A40-941A-1BA08B2A3A70}" type="pres">
      <dgm:prSet presAssocID="{8EC4563E-5FAB-42F9-AB24-F3AD81BE699E}" presName="node" presStyleLbl="node1" presStyleIdx="4" presStyleCnt="6">
        <dgm:presLayoutVars>
          <dgm:bulletEnabled val="1"/>
        </dgm:presLayoutVars>
      </dgm:prSet>
      <dgm:spPr/>
    </dgm:pt>
    <dgm:pt modelId="{FD9AB3FD-DC55-406A-9D6C-9E3AE0F19728}" type="pres">
      <dgm:prSet presAssocID="{78E66F41-CF6F-45E8-BD37-C181BD7E1B2D}" presName="sibTrans" presStyleLbl="sibTrans2D1" presStyleIdx="4" presStyleCnt="5"/>
      <dgm:spPr/>
    </dgm:pt>
    <dgm:pt modelId="{7F241A0E-3D59-4D08-8EED-B2B716E69990}" type="pres">
      <dgm:prSet presAssocID="{78E66F41-CF6F-45E8-BD37-C181BD7E1B2D}" presName="connectorText" presStyleLbl="sibTrans2D1" presStyleIdx="4" presStyleCnt="5"/>
      <dgm:spPr/>
    </dgm:pt>
    <dgm:pt modelId="{839D27CC-E22D-491F-B470-FEB941225F1F}" type="pres">
      <dgm:prSet presAssocID="{0B271831-0FAB-4178-992C-00E80CFB078D}" presName="node" presStyleLbl="node1" presStyleIdx="5" presStyleCnt="6">
        <dgm:presLayoutVars>
          <dgm:bulletEnabled val="1"/>
        </dgm:presLayoutVars>
      </dgm:prSet>
      <dgm:spPr/>
    </dgm:pt>
  </dgm:ptLst>
  <dgm:cxnLst>
    <dgm:cxn modelId="{626FA000-6081-42F9-9F63-1D73CC47D6B9}" type="presOf" srcId="{7203073E-D917-485C-A41A-488690D4EA56}" destId="{3DFF7E39-4183-4265-AD01-D205DD7EF1F6}" srcOrd="1" destOrd="0" presId="urn:microsoft.com/office/officeart/2005/8/layout/process5"/>
    <dgm:cxn modelId="{6BC0CA13-AB4C-43FA-B6C7-68AB2708E5A3}" type="presOf" srcId="{F0647DFC-1F56-45DB-8AE5-F92A7E44DAB1}" destId="{4ADFC737-8A1D-4D2A-8AF6-4BB73C60467B}" srcOrd="1" destOrd="0" presId="urn:microsoft.com/office/officeart/2005/8/layout/process5"/>
    <dgm:cxn modelId="{DF9A4F15-8C45-4B2C-84ED-6DCE6251E53B}" type="presOf" srcId="{F0647DFC-1F56-45DB-8AE5-F92A7E44DAB1}" destId="{3F0DAD03-AE2B-4C17-A479-2821EB7A2784}" srcOrd="0" destOrd="0" presId="urn:microsoft.com/office/officeart/2005/8/layout/process5"/>
    <dgm:cxn modelId="{2C6E9C35-13EA-4B26-A251-1350AB4E5848}" type="presOf" srcId="{61EC55CE-66B7-4071-8809-3ED764952053}" destId="{2E7D4EB4-64FB-4D4A-AB78-0B26AF3703C6}" srcOrd="1" destOrd="0" presId="urn:microsoft.com/office/officeart/2005/8/layout/process5"/>
    <dgm:cxn modelId="{455AAA35-9484-4574-B6B4-7AA7FA3FCD5B}" srcId="{F1A38B9F-183C-4DD7-B1DE-A34E492D5C98}" destId="{8EC4563E-5FAB-42F9-AB24-F3AD81BE699E}" srcOrd="4" destOrd="0" parTransId="{74B5FDFC-44D4-4262-B93B-CEA96979F2E7}" sibTransId="{78E66F41-CF6F-45E8-BD37-C181BD7E1B2D}"/>
    <dgm:cxn modelId="{189DCE5B-197B-49C9-8880-727AB8FD5626}" type="presOf" srcId="{8EC4563E-5FAB-42F9-AB24-F3AD81BE699E}" destId="{113B4D51-01A3-4A40-941A-1BA08B2A3A70}" srcOrd="0" destOrd="0" presId="urn:microsoft.com/office/officeart/2005/8/layout/process5"/>
    <dgm:cxn modelId="{33DA8764-F7B1-482E-8D06-2392EEB1CCAA}" srcId="{F1A38B9F-183C-4DD7-B1DE-A34E492D5C98}" destId="{0B271831-0FAB-4178-992C-00E80CFB078D}" srcOrd="5" destOrd="0" parTransId="{30EAD497-4A9F-45A3-AC94-D86F9F47B05A}" sibTransId="{F82593D4-980A-4B4E-9A2D-3E166400F069}"/>
    <dgm:cxn modelId="{E9A8D34A-275D-40D0-9E80-2671B1854CCA}" type="presOf" srcId="{78E66F41-CF6F-45E8-BD37-C181BD7E1B2D}" destId="{FD9AB3FD-DC55-406A-9D6C-9E3AE0F19728}" srcOrd="0" destOrd="0" presId="urn:microsoft.com/office/officeart/2005/8/layout/process5"/>
    <dgm:cxn modelId="{7FCB0B7F-5DDA-4CA3-95B1-0E57F0E762BA}" srcId="{F1A38B9F-183C-4DD7-B1DE-A34E492D5C98}" destId="{3B6CBBC2-CD0A-4705-A27D-20734499CC5C}" srcOrd="2" destOrd="0" parTransId="{3BBFCAEA-D060-49A8-9676-0AEDD95FB05D}" sibTransId="{363666A3-E761-47C2-AFC6-8ECA09FF906E}"/>
    <dgm:cxn modelId="{F1BB818D-7C7A-425B-AC32-87C07F55F45B}" type="presOf" srcId="{D3865CA4-DAC4-48F5-8AAE-70061C21B013}" destId="{29E10AFB-091A-4375-8B13-4E1D15FD2310}" srcOrd="0" destOrd="0" presId="urn:microsoft.com/office/officeart/2005/8/layout/process5"/>
    <dgm:cxn modelId="{9616D99E-665C-43EC-98CA-14E6E28CAF8F}" type="presOf" srcId="{363666A3-E761-47C2-AFC6-8ECA09FF906E}" destId="{0632A0E6-09DD-4414-9866-B255461A42FA}" srcOrd="1" destOrd="0" presId="urn:microsoft.com/office/officeart/2005/8/layout/process5"/>
    <dgm:cxn modelId="{26CD6FA8-EC54-41E5-86BB-6027F8290A9F}" type="presOf" srcId="{328595D9-AEF4-4EDB-9D51-8C375E6793AD}" destId="{82451E1E-E61C-4E9E-85DA-0498F47DF58A}" srcOrd="0" destOrd="0" presId="urn:microsoft.com/office/officeart/2005/8/layout/process5"/>
    <dgm:cxn modelId="{5ADE8FA9-0DCC-4223-AB86-4479F73B52BE}" type="presOf" srcId="{7203073E-D917-485C-A41A-488690D4EA56}" destId="{7E268CD3-7747-4C20-B918-E2E67816A034}" srcOrd="0" destOrd="0" presId="urn:microsoft.com/office/officeart/2005/8/layout/process5"/>
    <dgm:cxn modelId="{805F86AA-470A-4DC6-87E0-1266AD92D406}" type="presOf" srcId="{0B271831-0FAB-4178-992C-00E80CFB078D}" destId="{839D27CC-E22D-491F-B470-FEB941225F1F}" srcOrd="0" destOrd="0" presId="urn:microsoft.com/office/officeart/2005/8/layout/process5"/>
    <dgm:cxn modelId="{A54AFDBB-8FC6-4CAE-990D-2F128B59A974}" type="presOf" srcId="{3B6CBBC2-CD0A-4705-A27D-20734499CC5C}" destId="{428C7C8B-4095-4C6E-A040-75B636EA2AF5}" srcOrd="0" destOrd="0" presId="urn:microsoft.com/office/officeart/2005/8/layout/process5"/>
    <dgm:cxn modelId="{6C2AD8BE-67E5-4CA2-8711-9AE3BD68DEC4}" srcId="{F1A38B9F-183C-4DD7-B1DE-A34E492D5C98}" destId="{328595D9-AEF4-4EDB-9D51-8C375E6793AD}" srcOrd="3" destOrd="0" parTransId="{9A2A89C9-C3F8-4E01-970F-1B1E1C410670}" sibTransId="{F0647DFC-1F56-45DB-8AE5-F92A7E44DAB1}"/>
    <dgm:cxn modelId="{42EEB8C6-7E83-48E4-BE7F-ABE03EB80127}" type="presOf" srcId="{72606DF9-F0B9-4164-987E-3E61191F9F15}" destId="{69EB3EC3-689A-4C6C-9CF5-125B7D9565F7}" srcOrd="0" destOrd="0" presId="urn:microsoft.com/office/officeart/2005/8/layout/process5"/>
    <dgm:cxn modelId="{58E6C9D9-0764-4C2D-8EE7-328A6E1FDCB8}" srcId="{F1A38B9F-183C-4DD7-B1DE-A34E492D5C98}" destId="{D3865CA4-DAC4-48F5-8AAE-70061C21B013}" srcOrd="1" destOrd="0" parTransId="{16C6B0DD-A168-4562-B287-22C327D2DD57}" sibTransId="{61EC55CE-66B7-4071-8809-3ED764952053}"/>
    <dgm:cxn modelId="{876729DF-8ECE-4BB2-AAFC-D5FC9E56A1C0}" type="presOf" srcId="{61EC55CE-66B7-4071-8809-3ED764952053}" destId="{7B8C6AE7-6D45-4114-BB35-10920C61EC25}" srcOrd="0" destOrd="0" presId="urn:microsoft.com/office/officeart/2005/8/layout/process5"/>
    <dgm:cxn modelId="{9C5F01E6-5ED2-475F-87EA-D23042C3351B}" srcId="{F1A38B9F-183C-4DD7-B1DE-A34E492D5C98}" destId="{72606DF9-F0B9-4164-987E-3E61191F9F15}" srcOrd="0" destOrd="0" parTransId="{D842FA07-4E8E-4247-A8BE-C6DD10D054E0}" sibTransId="{7203073E-D917-485C-A41A-488690D4EA56}"/>
    <dgm:cxn modelId="{F059E1EF-4519-4B12-9A33-08779B884671}" type="presOf" srcId="{F1A38B9F-183C-4DD7-B1DE-A34E492D5C98}" destId="{33E50D7C-ED97-4BE0-A2BF-F2688FEAF0D5}" srcOrd="0" destOrd="0" presId="urn:microsoft.com/office/officeart/2005/8/layout/process5"/>
    <dgm:cxn modelId="{A8D662F5-339E-44D0-992F-CAED4ADACB35}" type="presOf" srcId="{78E66F41-CF6F-45E8-BD37-C181BD7E1B2D}" destId="{7F241A0E-3D59-4D08-8EED-B2B716E69990}" srcOrd="1" destOrd="0" presId="urn:microsoft.com/office/officeart/2005/8/layout/process5"/>
    <dgm:cxn modelId="{C39B41F9-4E83-455C-A8AF-965F7A10566C}" type="presOf" srcId="{363666A3-E761-47C2-AFC6-8ECA09FF906E}" destId="{10A2A332-0004-49EB-BA10-84255ADD9194}" srcOrd="0" destOrd="0" presId="urn:microsoft.com/office/officeart/2005/8/layout/process5"/>
    <dgm:cxn modelId="{8D637978-321B-4300-B4EA-3C87B83DA0B7}" type="presParOf" srcId="{33E50D7C-ED97-4BE0-A2BF-F2688FEAF0D5}" destId="{69EB3EC3-689A-4C6C-9CF5-125B7D9565F7}" srcOrd="0" destOrd="0" presId="urn:microsoft.com/office/officeart/2005/8/layout/process5"/>
    <dgm:cxn modelId="{CCE9D0E5-6B31-4DD4-A277-3178A6B4DF8F}" type="presParOf" srcId="{33E50D7C-ED97-4BE0-A2BF-F2688FEAF0D5}" destId="{7E268CD3-7747-4C20-B918-E2E67816A034}" srcOrd="1" destOrd="0" presId="urn:microsoft.com/office/officeart/2005/8/layout/process5"/>
    <dgm:cxn modelId="{6533931B-7E2F-47CD-832D-080A02C01140}" type="presParOf" srcId="{7E268CD3-7747-4C20-B918-E2E67816A034}" destId="{3DFF7E39-4183-4265-AD01-D205DD7EF1F6}" srcOrd="0" destOrd="0" presId="urn:microsoft.com/office/officeart/2005/8/layout/process5"/>
    <dgm:cxn modelId="{F0F39C36-A33E-46D9-9496-872DA0E19565}" type="presParOf" srcId="{33E50D7C-ED97-4BE0-A2BF-F2688FEAF0D5}" destId="{29E10AFB-091A-4375-8B13-4E1D15FD2310}" srcOrd="2" destOrd="0" presId="urn:microsoft.com/office/officeart/2005/8/layout/process5"/>
    <dgm:cxn modelId="{A390515D-432D-40F3-94E4-B481C84720CA}" type="presParOf" srcId="{33E50D7C-ED97-4BE0-A2BF-F2688FEAF0D5}" destId="{7B8C6AE7-6D45-4114-BB35-10920C61EC25}" srcOrd="3" destOrd="0" presId="urn:microsoft.com/office/officeart/2005/8/layout/process5"/>
    <dgm:cxn modelId="{108D501A-160E-4E3D-8871-DAB60A1E64FA}" type="presParOf" srcId="{7B8C6AE7-6D45-4114-BB35-10920C61EC25}" destId="{2E7D4EB4-64FB-4D4A-AB78-0B26AF3703C6}" srcOrd="0" destOrd="0" presId="urn:microsoft.com/office/officeart/2005/8/layout/process5"/>
    <dgm:cxn modelId="{15507655-E82F-4A91-9535-C64F40AB69CC}" type="presParOf" srcId="{33E50D7C-ED97-4BE0-A2BF-F2688FEAF0D5}" destId="{428C7C8B-4095-4C6E-A040-75B636EA2AF5}" srcOrd="4" destOrd="0" presId="urn:microsoft.com/office/officeart/2005/8/layout/process5"/>
    <dgm:cxn modelId="{2F1D30E9-4BDC-4C07-9975-B02E2E0F921B}" type="presParOf" srcId="{33E50D7C-ED97-4BE0-A2BF-F2688FEAF0D5}" destId="{10A2A332-0004-49EB-BA10-84255ADD9194}" srcOrd="5" destOrd="0" presId="urn:microsoft.com/office/officeart/2005/8/layout/process5"/>
    <dgm:cxn modelId="{875DF5B4-1A3A-4569-9CB7-D103C0A342CA}" type="presParOf" srcId="{10A2A332-0004-49EB-BA10-84255ADD9194}" destId="{0632A0E6-09DD-4414-9866-B255461A42FA}" srcOrd="0" destOrd="0" presId="urn:microsoft.com/office/officeart/2005/8/layout/process5"/>
    <dgm:cxn modelId="{8A32B1F4-87B7-44D9-A7EA-A83545FA8032}" type="presParOf" srcId="{33E50D7C-ED97-4BE0-A2BF-F2688FEAF0D5}" destId="{82451E1E-E61C-4E9E-85DA-0498F47DF58A}" srcOrd="6" destOrd="0" presId="urn:microsoft.com/office/officeart/2005/8/layout/process5"/>
    <dgm:cxn modelId="{7B255F61-7850-4436-AA2B-4F76CB9F9482}" type="presParOf" srcId="{33E50D7C-ED97-4BE0-A2BF-F2688FEAF0D5}" destId="{3F0DAD03-AE2B-4C17-A479-2821EB7A2784}" srcOrd="7" destOrd="0" presId="urn:microsoft.com/office/officeart/2005/8/layout/process5"/>
    <dgm:cxn modelId="{310AC350-FC67-4F16-83B9-EDECE8F0BAB6}" type="presParOf" srcId="{3F0DAD03-AE2B-4C17-A479-2821EB7A2784}" destId="{4ADFC737-8A1D-4D2A-8AF6-4BB73C60467B}" srcOrd="0" destOrd="0" presId="urn:microsoft.com/office/officeart/2005/8/layout/process5"/>
    <dgm:cxn modelId="{C7783261-5C96-4B27-8D26-DB2809C89F5F}" type="presParOf" srcId="{33E50D7C-ED97-4BE0-A2BF-F2688FEAF0D5}" destId="{113B4D51-01A3-4A40-941A-1BA08B2A3A70}" srcOrd="8" destOrd="0" presId="urn:microsoft.com/office/officeart/2005/8/layout/process5"/>
    <dgm:cxn modelId="{AF74D70A-C6F5-4DF5-A9B0-C67F61447205}" type="presParOf" srcId="{33E50D7C-ED97-4BE0-A2BF-F2688FEAF0D5}" destId="{FD9AB3FD-DC55-406A-9D6C-9E3AE0F19728}" srcOrd="9" destOrd="0" presId="urn:microsoft.com/office/officeart/2005/8/layout/process5"/>
    <dgm:cxn modelId="{4E3FC37B-F6F4-42A4-BBE8-FC589FB137DF}" type="presParOf" srcId="{FD9AB3FD-DC55-406A-9D6C-9E3AE0F19728}" destId="{7F241A0E-3D59-4D08-8EED-B2B716E69990}" srcOrd="0" destOrd="0" presId="urn:microsoft.com/office/officeart/2005/8/layout/process5"/>
    <dgm:cxn modelId="{D0B95210-D297-43AB-9A66-AF6AA4AE3874}" type="presParOf" srcId="{33E50D7C-ED97-4BE0-A2BF-F2688FEAF0D5}" destId="{839D27CC-E22D-491F-B470-FEB941225F1F}" srcOrd="10" destOrd="0" presId="urn:microsoft.com/office/officeart/2005/8/layout/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05BD1A-DC98-4075-A699-D2AAB710FBA5}" type="doc">
      <dgm:prSet loTypeId="urn:microsoft.com/office/officeart/2005/8/layout/process4" loCatId="process" qsTypeId="urn:microsoft.com/office/officeart/2005/8/quickstyle/simple3" qsCatId="simple" csTypeId="urn:microsoft.com/office/officeart/2005/8/colors/accent1_2" csCatId="accent1" phldr="1"/>
      <dgm:spPr/>
      <dgm:t>
        <a:bodyPr/>
        <a:lstStyle/>
        <a:p>
          <a:endParaRPr lang="en-GB"/>
        </a:p>
      </dgm:t>
    </dgm:pt>
    <dgm:pt modelId="{0EA6B619-A7C0-4036-831E-2A9B1DEAF91E}">
      <dgm:prSet phldrT="[Text]"/>
      <dgm:spPr/>
      <dgm:t>
        <a:bodyPr/>
        <a:lstStyle/>
        <a:p>
          <a:r>
            <a:rPr lang="en-GB" b="0" i="0"/>
            <a:t>Determine the number of launches on each facility</a:t>
          </a:r>
          <a:endParaRPr lang="en-GB"/>
        </a:p>
      </dgm:t>
    </dgm:pt>
    <dgm:pt modelId="{A5914080-07F1-4416-87D6-2B69F871181C}" type="parTrans" cxnId="{461002E7-5A4B-434B-9C55-B137996EAF5B}">
      <dgm:prSet/>
      <dgm:spPr/>
      <dgm:t>
        <a:bodyPr/>
        <a:lstStyle/>
        <a:p>
          <a:endParaRPr lang="en-GB"/>
        </a:p>
      </dgm:t>
    </dgm:pt>
    <dgm:pt modelId="{3717FA0F-6C43-49D8-B110-7656B469DB79}" type="sibTrans" cxnId="{461002E7-5A4B-434B-9C55-B137996EAF5B}">
      <dgm:prSet/>
      <dgm:spPr/>
      <dgm:t>
        <a:bodyPr/>
        <a:lstStyle/>
        <a:p>
          <a:endParaRPr lang="en-GB"/>
        </a:p>
      </dgm:t>
    </dgm:pt>
    <dgm:pt modelId="{8989920F-7A70-435E-B1FC-E1465FE2BF81}">
      <dgm:prSet phldrT="[Text]"/>
      <dgm:spPr/>
      <dgm:t>
        <a:bodyPr/>
        <a:lstStyle/>
        <a:p>
          <a:r>
            <a:rPr lang="en-GB" b="1" i="0"/>
            <a:t>Calculate the number and occurrences of each orbit</a:t>
          </a:r>
          <a:endParaRPr lang="en-GB"/>
        </a:p>
      </dgm:t>
    </dgm:pt>
    <dgm:pt modelId="{8DB6CEFC-5060-4BA1-A158-136FA9DBBE1C}" type="parTrans" cxnId="{DA30B598-78AD-4B21-953B-CB7AED282A8C}">
      <dgm:prSet/>
      <dgm:spPr/>
      <dgm:t>
        <a:bodyPr/>
        <a:lstStyle/>
        <a:p>
          <a:endParaRPr lang="en-GB"/>
        </a:p>
      </dgm:t>
    </dgm:pt>
    <dgm:pt modelId="{58AD0CEE-E31B-4BE6-9913-2D0F2FD55D15}" type="sibTrans" cxnId="{DA30B598-78AD-4B21-953B-CB7AED282A8C}">
      <dgm:prSet/>
      <dgm:spPr/>
      <dgm:t>
        <a:bodyPr/>
        <a:lstStyle/>
        <a:p>
          <a:endParaRPr lang="en-GB"/>
        </a:p>
      </dgm:t>
    </dgm:pt>
    <dgm:pt modelId="{15BFF254-C080-4C20-9B96-8BEC4B93134F}">
      <dgm:prSet phldrT="[Text]"/>
      <dgm:spPr/>
      <dgm:t>
        <a:bodyPr/>
        <a:lstStyle/>
        <a:p>
          <a:r>
            <a:rPr lang="en-GB" b="1" i="0"/>
            <a:t>Calculate the number and occurences of mission outcome per orbit type</a:t>
          </a:r>
          <a:endParaRPr lang="en-GB"/>
        </a:p>
      </dgm:t>
    </dgm:pt>
    <dgm:pt modelId="{556B77A3-A2CB-4379-B631-0CCCAB5832D9}" type="parTrans" cxnId="{DFE644F2-1F1D-4B60-B78A-1C14EE229100}">
      <dgm:prSet/>
      <dgm:spPr/>
      <dgm:t>
        <a:bodyPr/>
        <a:lstStyle/>
        <a:p>
          <a:endParaRPr lang="en-GB"/>
        </a:p>
      </dgm:t>
    </dgm:pt>
    <dgm:pt modelId="{1CB12CD6-AEC3-4FAF-9697-F0DDBAEAB678}" type="sibTrans" cxnId="{DFE644F2-1F1D-4B60-B78A-1C14EE229100}">
      <dgm:prSet/>
      <dgm:spPr/>
      <dgm:t>
        <a:bodyPr/>
        <a:lstStyle/>
        <a:p>
          <a:endParaRPr lang="en-GB"/>
        </a:p>
      </dgm:t>
    </dgm:pt>
    <dgm:pt modelId="{71F47385-696B-45BA-B0D2-9992ED61BE5A}">
      <dgm:prSet phldrT="[Text]"/>
      <dgm:spPr/>
      <dgm:t>
        <a:bodyPr/>
        <a:lstStyle/>
        <a:p>
          <a:r>
            <a:rPr lang="en-GB"/>
            <a:t>Create a "Class" column containing the information from the outcome label</a:t>
          </a:r>
        </a:p>
      </dgm:t>
    </dgm:pt>
    <dgm:pt modelId="{F266EDA5-CD7A-4C46-A729-913544F604E5}" type="parTrans" cxnId="{277E4084-5B1A-4F83-B8A5-518395AB585B}">
      <dgm:prSet/>
      <dgm:spPr/>
      <dgm:t>
        <a:bodyPr/>
        <a:lstStyle/>
        <a:p>
          <a:endParaRPr lang="en-GB"/>
        </a:p>
      </dgm:t>
    </dgm:pt>
    <dgm:pt modelId="{86799514-7E6F-4FB1-ADB2-1262388A2FC7}" type="sibTrans" cxnId="{277E4084-5B1A-4F83-B8A5-518395AB585B}">
      <dgm:prSet/>
      <dgm:spPr/>
      <dgm:t>
        <a:bodyPr/>
        <a:lstStyle/>
        <a:p>
          <a:endParaRPr lang="en-GB"/>
        </a:p>
      </dgm:t>
    </dgm:pt>
    <dgm:pt modelId="{5CEC74AD-0E82-45B5-BC89-FAC891233F56}">
      <dgm:prSet phldrT="[Text]"/>
      <dgm:spPr/>
      <dgm:t>
        <a:bodyPr/>
        <a:lstStyle/>
        <a:p>
          <a:r>
            <a:rPr lang="en-GB"/>
            <a:t>Transform the data frame into a CSV dataset.</a:t>
          </a:r>
        </a:p>
      </dgm:t>
    </dgm:pt>
    <dgm:pt modelId="{B4F29834-E37E-4B66-9F23-BEBAB6002827}" type="parTrans" cxnId="{C3E51F0D-80EC-415B-9D37-A4BBD33B85BC}">
      <dgm:prSet/>
      <dgm:spPr/>
      <dgm:t>
        <a:bodyPr/>
        <a:lstStyle/>
        <a:p>
          <a:endParaRPr lang="en-GB"/>
        </a:p>
      </dgm:t>
    </dgm:pt>
    <dgm:pt modelId="{26938570-8701-4B71-B3A0-5195E40088ED}" type="sibTrans" cxnId="{C3E51F0D-80EC-415B-9D37-A4BBD33B85BC}">
      <dgm:prSet/>
      <dgm:spPr/>
      <dgm:t>
        <a:bodyPr/>
        <a:lstStyle/>
        <a:p>
          <a:endParaRPr lang="en-GB"/>
        </a:p>
      </dgm:t>
    </dgm:pt>
    <dgm:pt modelId="{7025DB53-81EA-4C27-A397-2EA468E4E57E}">
      <dgm:prSet phldrT="[Text]"/>
      <dgm:spPr/>
      <dgm:t>
        <a:bodyPr/>
        <a:lstStyle/>
        <a:p>
          <a:r>
            <a:rPr lang="en-GB"/>
            <a:t>Create a landing outcome training label and loop through all the landing outcomes </a:t>
          </a:r>
        </a:p>
      </dgm:t>
    </dgm:pt>
    <dgm:pt modelId="{D385794B-38D2-4C34-ADA6-D37077238CE5}" type="parTrans" cxnId="{5E66138D-ACF9-440F-AC9F-FDC4DBD726DB}">
      <dgm:prSet/>
      <dgm:spPr/>
      <dgm:t>
        <a:bodyPr/>
        <a:lstStyle/>
        <a:p>
          <a:endParaRPr lang="en-GB"/>
        </a:p>
      </dgm:t>
    </dgm:pt>
    <dgm:pt modelId="{70D489C5-F19E-4442-AB42-811879E76CC8}" type="sibTrans" cxnId="{5E66138D-ACF9-440F-AC9F-FDC4DBD726DB}">
      <dgm:prSet/>
      <dgm:spPr/>
      <dgm:t>
        <a:bodyPr/>
        <a:lstStyle/>
        <a:p>
          <a:endParaRPr lang="en-GB"/>
        </a:p>
      </dgm:t>
    </dgm:pt>
    <dgm:pt modelId="{284D9196-1E5D-4D8F-A691-3955758D4208}" type="pres">
      <dgm:prSet presAssocID="{B405BD1A-DC98-4075-A699-D2AAB710FBA5}" presName="Name0" presStyleCnt="0">
        <dgm:presLayoutVars>
          <dgm:dir/>
          <dgm:animLvl val="lvl"/>
          <dgm:resizeHandles val="exact"/>
        </dgm:presLayoutVars>
      </dgm:prSet>
      <dgm:spPr/>
    </dgm:pt>
    <dgm:pt modelId="{0E60FAF8-DBA9-459F-958E-1341ACDB2A83}" type="pres">
      <dgm:prSet presAssocID="{5CEC74AD-0E82-45B5-BC89-FAC891233F56}" presName="boxAndChildren" presStyleCnt="0"/>
      <dgm:spPr/>
    </dgm:pt>
    <dgm:pt modelId="{2526E7A0-69AD-402F-8000-8C5D9AA4FE74}" type="pres">
      <dgm:prSet presAssocID="{5CEC74AD-0E82-45B5-BC89-FAC891233F56}" presName="parentTextBox" presStyleLbl="node1" presStyleIdx="0" presStyleCnt="6"/>
      <dgm:spPr/>
    </dgm:pt>
    <dgm:pt modelId="{175B5E26-1CBB-4BA4-BA1B-782282A167E1}" type="pres">
      <dgm:prSet presAssocID="{86799514-7E6F-4FB1-ADB2-1262388A2FC7}" presName="sp" presStyleCnt="0"/>
      <dgm:spPr/>
    </dgm:pt>
    <dgm:pt modelId="{958456D9-BDDA-4320-A558-54B4819AA57A}" type="pres">
      <dgm:prSet presAssocID="{71F47385-696B-45BA-B0D2-9992ED61BE5A}" presName="arrowAndChildren" presStyleCnt="0"/>
      <dgm:spPr/>
    </dgm:pt>
    <dgm:pt modelId="{FFB25AA7-C998-49C2-80F3-E000B454C3EB}" type="pres">
      <dgm:prSet presAssocID="{71F47385-696B-45BA-B0D2-9992ED61BE5A}" presName="parentTextArrow" presStyleLbl="node1" presStyleIdx="1" presStyleCnt="6"/>
      <dgm:spPr/>
    </dgm:pt>
    <dgm:pt modelId="{26986EC3-6D0E-4CF0-B1DE-164ED957CB6C}" type="pres">
      <dgm:prSet presAssocID="{70D489C5-F19E-4442-AB42-811879E76CC8}" presName="sp" presStyleCnt="0"/>
      <dgm:spPr/>
    </dgm:pt>
    <dgm:pt modelId="{9574159B-157E-4C26-A69A-21A968C6680E}" type="pres">
      <dgm:prSet presAssocID="{7025DB53-81EA-4C27-A397-2EA468E4E57E}" presName="arrowAndChildren" presStyleCnt="0"/>
      <dgm:spPr/>
    </dgm:pt>
    <dgm:pt modelId="{297BD505-C619-4BD4-94FB-35DAE75C686F}" type="pres">
      <dgm:prSet presAssocID="{7025DB53-81EA-4C27-A397-2EA468E4E57E}" presName="parentTextArrow" presStyleLbl="node1" presStyleIdx="2" presStyleCnt="6"/>
      <dgm:spPr/>
    </dgm:pt>
    <dgm:pt modelId="{13733F59-8847-4A2E-B847-E9432B95E074}" type="pres">
      <dgm:prSet presAssocID="{1CB12CD6-AEC3-4FAF-9697-F0DDBAEAB678}" presName="sp" presStyleCnt="0"/>
      <dgm:spPr/>
    </dgm:pt>
    <dgm:pt modelId="{77533B01-7A25-447D-AB2C-661B8485DAF1}" type="pres">
      <dgm:prSet presAssocID="{15BFF254-C080-4C20-9B96-8BEC4B93134F}" presName="arrowAndChildren" presStyleCnt="0"/>
      <dgm:spPr/>
    </dgm:pt>
    <dgm:pt modelId="{21B929A1-9A4F-478D-9616-0BBB3F5A38BD}" type="pres">
      <dgm:prSet presAssocID="{15BFF254-C080-4C20-9B96-8BEC4B93134F}" presName="parentTextArrow" presStyleLbl="node1" presStyleIdx="3" presStyleCnt="6"/>
      <dgm:spPr/>
    </dgm:pt>
    <dgm:pt modelId="{F1D1BD25-8351-4124-87A3-8B1492E3BDC5}" type="pres">
      <dgm:prSet presAssocID="{58AD0CEE-E31B-4BE6-9913-2D0F2FD55D15}" presName="sp" presStyleCnt="0"/>
      <dgm:spPr/>
    </dgm:pt>
    <dgm:pt modelId="{B30DCF5B-A156-4941-AC94-7EEF8C817047}" type="pres">
      <dgm:prSet presAssocID="{8989920F-7A70-435E-B1FC-E1465FE2BF81}" presName="arrowAndChildren" presStyleCnt="0"/>
      <dgm:spPr/>
    </dgm:pt>
    <dgm:pt modelId="{B2BC6F74-3DBB-4690-B5A8-36B2CA9164A9}" type="pres">
      <dgm:prSet presAssocID="{8989920F-7A70-435E-B1FC-E1465FE2BF81}" presName="parentTextArrow" presStyleLbl="node1" presStyleIdx="4" presStyleCnt="6"/>
      <dgm:spPr/>
    </dgm:pt>
    <dgm:pt modelId="{ACC9869C-5A4A-4A8E-812D-E28628A4ED97}" type="pres">
      <dgm:prSet presAssocID="{3717FA0F-6C43-49D8-B110-7656B469DB79}" presName="sp" presStyleCnt="0"/>
      <dgm:spPr/>
    </dgm:pt>
    <dgm:pt modelId="{62294C2C-37B4-49A5-ABCD-C15EA7188F91}" type="pres">
      <dgm:prSet presAssocID="{0EA6B619-A7C0-4036-831E-2A9B1DEAF91E}" presName="arrowAndChildren" presStyleCnt="0"/>
      <dgm:spPr/>
    </dgm:pt>
    <dgm:pt modelId="{54BB2368-BE04-4E6B-8570-715AAB8DBD2C}" type="pres">
      <dgm:prSet presAssocID="{0EA6B619-A7C0-4036-831E-2A9B1DEAF91E}" presName="parentTextArrow" presStyleLbl="node1" presStyleIdx="5" presStyleCnt="6"/>
      <dgm:spPr/>
    </dgm:pt>
  </dgm:ptLst>
  <dgm:cxnLst>
    <dgm:cxn modelId="{C3E51F0D-80EC-415B-9D37-A4BBD33B85BC}" srcId="{B405BD1A-DC98-4075-A699-D2AAB710FBA5}" destId="{5CEC74AD-0E82-45B5-BC89-FAC891233F56}" srcOrd="5" destOrd="0" parTransId="{B4F29834-E37E-4B66-9F23-BEBAB6002827}" sibTransId="{26938570-8701-4B71-B3A0-5195E40088ED}"/>
    <dgm:cxn modelId="{B509FF10-33F4-4CBD-A166-5444FD655F0C}" type="presOf" srcId="{15BFF254-C080-4C20-9B96-8BEC4B93134F}" destId="{21B929A1-9A4F-478D-9616-0BBB3F5A38BD}" srcOrd="0" destOrd="0" presId="urn:microsoft.com/office/officeart/2005/8/layout/process4"/>
    <dgm:cxn modelId="{5AEF3720-BB28-41D9-815A-1B6CF382D009}" type="presOf" srcId="{8989920F-7A70-435E-B1FC-E1465FE2BF81}" destId="{B2BC6F74-3DBB-4690-B5A8-36B2CA9164A9}" srcOrd="0" destOrd="0" presId="urn:microsoft.com/office/officeart/2005/8/layout/process4"/>
    <dgm:cxn modelId="{E0BD964E-E3F5-4CCB-ACF7-DC7DA857F8DB}" type="presOf" srcId="{7025DB53-81EA-4C27-A397-2EA468E4E57E}" destId="{297BD505-C619-4BD4-94FB-35DAE75C686F}" srcOrd="0" destOrd="0" presId="urn:microsoft.com/office/officeart/2005/8/layout/process4"/>
    <dgm:cxn modelId="{277E4084-5B1A-4F83-B8A5-518395AB585B}" srcId="{B405BD1A-DC98-4075-A699-D2AAB710FBA5}" destId="{71F47385-696B-45BA-B0D2-9992ED61BE5A}" srcOrd="4" destOrd="0" parTransId="{F266EDA5-CD7A-4C46-A729-913544F604E5}" sibTransId="{86799514-7E6F-4FB1-ADB2-1262388A2FC7}"/>
    <dgm:cxn modelId="{ED40248C-9175-4283-AD3C-BE6985F331AA}" type="presOf" srcId="{0EA6B619-A7C0-4036-831E-2A9B1DEAF91E}" destId="{54BB2368-BE04-4E6B-8570-715AAB8DBD2C}" srcOrd="0" destOrd="0" presId="urn:microsoft.com/office/officeart/2005/8/layout/process4"/>
    <dgm:cxn modelId="{5E66138D-ACF9-440F-AC9F-FDC4DBD726DB}" srcId="{B405BD1A-DC98-4075-A699-D2AAB710FBA5}" destId="{7025DB53-81EA-4C27-A397-2EA468E4E57E}" srcOrd="3" destOrd="0" parTransId="{D385794B-38D2-4C34-ADA6-D37077238CE5}" sibTransId="{70D489C5-F19E-4442-AB42-811879E76CC8}"/>
    <dgm:cxn modelId="{6AC8A190-80BF-491A-A7AD-4E6B4496F24A}" type="presOf" srcId="{B405BD1A-DC98-4075-A699-D2AAB710FBA5}" destId="{284D9196-1E5D-4D8F-A691-3955758D4208}" srcOrd="0" destOrd="0" presId="urn:microsoft.com/office/officeart/2005/8/layout/process4"/>
    <dgm:cxn modelId="{DA30B598-78AD-4B21-953B-CB7AED282A8C}" srcId="{B405BD1A-DC98-4075-A699-D2AAB710FBA5}" destId="{8989920F-7A70-435E-B1FC-E1465FE2BF81}" srcOrd="1" destOrd="0" parTransId="{8DB6CEFC-5060-4BA1-A158-136FA9DBBE1C}" sibTransId="{58AD0CEE-E31B-4BE6-9913-2D0F2FD55D15}"/>
    <dgm:cxn modelId="{58CE76CE-CB0B-49CC-8605-A8F0A92BF046}" type="presOf" srcId="{5CEC74AD-0E82-45B5-BC89-FAC891233F56}" destId="{2526E7A0-69AD-402F-8000-8C5D9AA4FE74}" srcOrd="0" destOrd="0" presId="urn:microsoft.com/office/officeart/2005/8/layout/process4"/>
    <dgm:cxn modelId="{FB7D84D7-5FAF-45FE-AFE3-53F9E40E29C0}" type="presOf" srcId="{71F47385-696B-45BA-B0D2-9992ED61BE5A}" destId="{FFB25AA7-C998-49C2-80F3-E000B454C3EB}" srcOrd="0" destOrd="0" presId="urn:microsoft.com/office/officeart/2005/8/layout/process4"/>
    <dgm:cxn modelId="{461002E7-5A4B-434B-9C55-B137996EAF5B}" srcId="{B405BD1A-DC98-4075-A699-D2AAB710FBA5}" destId="{0EA6B619-A7C0-4036-831E-2A9B1DEAF91E}" srcOrd="0" destOrd="0" parTransId="{A5914080-07F1-4416-87D6-2B69F871181C}" sibTransId="{3717FA0F-6C43-49D8-B110-7656B469DB79}"/>
    <dgm:cxn modelId="{DFE644F2-1F1D-4B60-B78A-1C14EE229100}" srcId="{B405BD1A-DC98-4075-A699-D2AAB710FBA5}" destId="{15BFF254-C080-4C20-9B96-8BEC4B93134F}" srcOrd="2" destOrd="0" parTransId="{556B77A3-A2CB-4379-B631-0CCCAB5832D9}" sibTransId="{1CB12CD6-AEC3-4FAF-9697-F0DDBAEAB678}"/>
    <dgm:cxn modelId="{08AB938C-33CD-4FD4-921E-5AAD2D808763}" type="presParOf" srcId="{284D9196-1E5D-4D8F-A691-3955758D4208}" destId="{0E60FAF8-DBA9-459F-958E-1341ACDB2A83}" srcOrd="0" destOrd="0" presId="urn:microsoft.com/office/officeart/2005/8/layout/process4"/>
    <dgm:cxn modelId="{EC1ECCE1-2A39-4110-8B83-9672D21EB2E0}" type="presParOf" srcId="{0E60FAF8-DBA9-459F-958E-1341ACDB2A83}" destId="{2526E7A0-69AD-402F-8000-8C5D9AA4FE74}" srcOrd="0" destOrd="0" presId="urn:microsoft.com/office/officeart/2005/8/layout/process4"/>
    <dgm:cxn modelId="{7992F649-8DBA-4A5C-800C-D72CE73F274F}" type="presParOf" srcId="{284D9196-1E5D-4D8F-A691-3955758D4208}" destId="{175B5E26-1CBB-4BA4-BA1B-782282A167E1}" srcOrd="1" destOrd="0" presId="urn:microsoft.com/office/officeart/2005/8/layout/process4"/>
    <dgm:cxn modelId="{970387CB-417F-4753-9DB5-10BE8884A080}" type="presParOf" srcId="{284D9196-1E5D-4D8F-A691-3955758D4208}" destId="{958456D9-BDDA-4320-A558-54B4819AA57A}" srcOrd="2" destOrd="0" presId="urn:microsoft.com/office/officeart/2005/8/layout/process4"/>
    <dgm:cxn modelId="{6591E31F-085E-4A04-8155-BF7E5F6773FD}" type="presParOf" srcId="{958456D9-BDDA-4320-A558-54B4819AA57A}" destId="{FFB25AA7-C998-49C2-80F3-E000B454C3EB}" srcOrd="0" destOrd="0" presId="urn:microsoft.com/office/officeart/2005/8/layout/process4"/>
    <dgm:cxn modelId="{E59590C2-83DC-4C7F-BD40-0E486B32B0BD}" type="presParOf" srcId="{284D9196-1E5D-4D8F-A691-3955758D4208}" destId="{26986EC3-6D0E-4CF0-B1DE-164ED957CB6C}" srcOrd="3" destOrd="0" presId="urn:microsoft.com/office/officeart/2005/8/layout/process4"/>
    <dgm:cxn modelId="{CD9185E0-0BAE-482C-B4DF-20AB1B2871C8}" type="presParOf" srcId="{284D9196-1E5D-4D8F-A691-3955758D4208}" destId="{9574159B-157E-4C26-A69A-21A968C6680E}" srcOrd="4" destOrd="0" presId="urn:microsoft.com/office/officeart/2005/8/layout/process4"/>
    <dgm:cxn modelId="{DBB20868-7DA7-448C-86BF-4ACE3F969F2F}" type="presParOf" srcId="{9574159B-157E-4C26-A69A-21A968C6680E}" destId="{297BD505-C619-4BD4-94FB-35DAE75C686F}" srcOrd="0" destOrd="0" presId="urn:microsoft.com/office/officeart/2005/8/layout/process4"/>
    <dgm:cxn modelId="{14760594-FCF9-4E30-8B00-02525D8113FC}" type="presParOf" srcId="{284D9196-1E5D-4D8F-A691-3955758D4208}" destId="{13733F59-8847-4A2E-B847-E9432B95E074}" srcOrd="5" destOrd="0" presId="urn:microsoft.com/office/officeart/2005/8/layout/process4"/>
    <dgm:cxn modelId="{961A8D25-0007-4565-BD43-225C9C8BE327}" type="presParOf" srcId="{284D9196-1E5D-4D8F-A691-3955758D4208}" destId="{77533B01-7A25-447D-AB2C-661B8485DAF1}" srcOrd="6" destOrd="0" presId="urn:microsoft.com/office/officeart/2005/8/layout/process4"/>
    <dgm:cxn modelId="{46D2359E-D898-4EDC-B032-B88532ADF03A}" type="presParOf" srcId="{77533B01-7A25-447D-AB2C-661B8485DAF1}" destId="{21B929A1-9A4F-478D-9616-0BBB3F5A38BD}" srcOrd="0" destOrd="0" presId="urn:microsoft.com/office/officeart/2005/8/layout/process4"/>
    <dgm:cxn modelId="{0AFA5CAC-4060-406D-9214-095AE2798585}" type="presParOf" srcId="{284D9196-1E5D-4D8F-A691-3955758D4208}" destId="{F1D1BD25-8351-4124-87A3-8B1492E3BDC5}" srcOrd="7" destOrd="0" presId="urn:microsoft.com/office/officeart/2005/8/layout/process4"/>
    <dgm:cxn modelId="{5BA64CBF-C57E-4F6D-A5E5-1C1675EE7A01}" type="presParOf" srcId="{284D9196-1E5D-4D8F-A691-3955758D4208}" destId="{B30DCF5B-A156-4941-AC94-7EEF8C817047}" srcOrd="8" destOrd="0" presId="urn:microsoft.com/office/officeart/2005/8/layout/process4"/>
    <dgm:cxn modelId="{1111DC78-4654-4209-8863-30F581640AF4}" type="presParOf" srcId="{B30DCF5B-A156-4941-AC94-7EEF8C817047}" destId="{B2BC6F74-3DBB-4690-B5A8-36B2CA9164A9}" srcOrd="0" destOrd="0" presId="urn:microsoft.com/office/officeart/2005/8/layout/process4"/>
    <dgm:cxn modelId="{C4A9C624-16E0-493E-9852-3EE528658A63}" type="presParOf" srcId="{284D9196-1E5D-4D8F-A691-3955758D4208}" destId="{ACC9869C-5A4A-4A8E-812D-E28628A4ED97}" srcOrd="9" destOrd="0" presId="urn:microsoft.com/office/officeart/2005/8/layout/process4"/>
    <dgm:cxn modelId="{9C6CD24F-3B75-4127-AF84-82EEA5AF28FE}" type="presParOf" srcId="{284D9196-1E5D-4D8F-A691-3955758D4208}" destId="{62294C2C-37B4-49A5-ABCD-C15EA7188F91}" srcOrd="10" destOrd="0" presId="urn:microsoft.com/office/officeart/2005/8/layout/process4"/>
    <dgm:cxn modelId="{45CDBF20-311B-4506-A6F2-2FE806171830}" type="presParOf" srcId="{62294C2C-37B4-49A5-ABCD-C15EA7188F91}" destId="{54BB2368-BE04-4E6B-8570-715AAB8DBD2C}" srcOrd="0"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4FF3C04-5F40-4D4C-9357-C41FF576C051}" type="doc">
      <dgm:prSet loTypeId="urn:microsoft.com/office/officeart/2005/8/layout/process5" loCatId="process" qsTypeId="urn:microsoft.com/office/officeart/2005/8/quickstyle/3d1" qsCatId="3D" csTypeId="urn:microsoft.com/office/officeart/2005/8/colors/accent1_2" csCatId="accent1" phldr="1"/>
      <dgm:spPr/>
      <dgm:t>
        <a:bodyPr/>
        <a:lstStyle/>
        <a:p>
          <a:endParaRPr lang="en-GB"/>
        </a:p>
      </dgm:t>
    </dgm:pt>
    <dgm:pt modelId="{F6C4C660-F457-47AF-ACED-F29049F4CDB8}">
      <dgm:prSet phldrT="[Text]"/>
      <dgm:spPr/>
      <dgm:t>
        <a:bodyPr/>
        <a:lstStyle/>
        <a:p>
          <a:r>
            <a:rPr lang="en-GB" b="0" i="0" dirty="0"/>
            <a:t>Create a column for the class</a:t>
          </a:r>
          <a:endParaRPr lang="en-GB" dirty="0"/>
        </a:p>
      </dgm:t>
    </dgm:pt>
    <dgm:pt modelId="{E696E5B7-B629-4457-B3A3-4AA40334FDA0}" type="parTrans" cxnId="{D8958BDF-A2E5-4A60-88D8-2A4A9961CFB8}">
      <dgm:prSet/>
      <dgm:spPr/>
      <dgm:t>
        <a:bodyPr/>
        <a:lstStyle/>
        <a:p>
          <a:endParaRPr lang="en-GB"/>
        </a:p>
      </dgm:t>
    </dgm:pt>
    <dgm:pt modelId="{A8F0172B-52F4-4974-A38E-3E5FB116E1A0}" type="sibTrans" cxnId="{D8958BDF-A2E5-4A60-88D8-2A4A9961CFB8}">
      <dgm:prSet/>
      <dgm:spPr/>
      <dgm:t>
        <a:bodyPr/>
        <a:lstStyle/>
        <a:p>
          <a:endParaRPr lang="en-GB"/>
        </a:p>
      </dgm:t>
    </dgm:pt>
    <dgm:pt modelId="{5F3C657E-214D-42DF-81D4-9D76A86D56B7}">
      <dgm:prSet/>
      <dgm:spPr/>
      <dgm:t>
        <a:bodyPr/>
        <a:lstStyle/>
        <a:p>
          <a:r>
            <a:rPr lang="en-GB" b="0" i="0"/>
            <a:t>Standardize the data</a:t>
          </a:r>
        </a:p>
      </dgm:t>
    </dgm:pt>
    <dgm:pt modelId="{80D9540B-9D0D-45BE-8054-9F765698FA0A}" type="parTrans" cxnId="{82621212-AABA-48C9-8149-686B2D214B72}">
      <dgm:prSet/>
      <dgm:spPr/>
      <dgm:t>
        <a:bodyPr/>
        <a:lstStyle/>
        <a:p>
          <a:endParaRPr lang="en-GB"/>
        </a:p>
      </dgm:t>
    </dgm:pt>
    <dgm:pt modelId="{02AC58EA-2640-4305-8DDF-539656A3EA05}" type="sibTrans" cxnId="{82621212-AABA-48C9-8149-686B2D214B72}">
      <dgm:prSet/>
      <dgm:spPr/>
      <dgm:t>
        <a:bodyPr/>
        <a:lstStyle/>
        <a:p>
          <a:endParaRPr lang="en-GB"/>
        </a:p>
      </dgm:t>
    </dgm:pt>
    <dgm:pt modelId="{475C0E03-4D9F-44FF-B07C-BF47BAAD1BE6}">
      <dgm:prSet/>
      <dgm:spPr/>
      <dgm:t>
        <a:bodyPr/>
        <a:lstStyle/>
        <a:p>
          <a:r>
            <a:rPr lang="en-GB" b="0" i="0"/>
            <a:t>Split data into training data and test data</a:t>
          </a:r>
        </a:p>
      </dgm:t>
    </dgm:pt>
    <dgm:pt modelId="{1E1A2117-9832-41A1-93AA-32527A1E22B5}" type="parTrans" cxnId="{71E071AB-7591-4522-ACF9-A6E98FBB07BB}">
      <dgm:prSet/>
      <dgm:spPr/>
      <dgm:t>
        <a:bodyPr/>
        <a:lstStyle/>
        <a:p>
          <a:endParaRPr lang="en-GB"/>
        </a:p>
      </dgm:t>
    </dgm:pt>
    <dgm:pt modelId="{786CC61D-13B8-486F-9ACD-35F122F08DCB}" type="sibTrans" cxnId="{71E071AB-7591-4522-ACF9-A6E98FBB07BB}">
      <dgm:prSet/>
      <dgm:spPr/>
      <dgm:t>
        <a:bodyPr/>
        <a:lstStyle/>
        <a:p>
          <a:endParaRPr lang="en-GB"/>
        </a:p>
      </dgm:t>
    </dgm:pt>
    <dgm:pt modelId="{1BD20590-5323-4CD9-BBCF-C0DDFF0A31F7}">
      <dgm:prSet phldrT="[Text]"/>
      <dgm:spPr/>
      <dgm:t>
        <a:bodyPr/>
        <a:lstStyle/>
        <a:p>
          <a:r>
            <a:rPr lang="en-GB" b="0" i="0"/>
            <a:t>Create a GridSearchCV object and fit different ML objects.</a:t>
          </a:r>
          <a:endParaRPr lang="en-GB"/>
        </a:p>
      </dgm:t>
    </dgm:pt>
    <dgm:pt modelId="{12D2C808-DE22-454C-85D8-D152EB580317}" type="parTrans" cxnId="{D92DDA33-C31B-445F-9F3A-CABD7C917041}">
      <dgm:prSet/>
      <dgm:spPr/>
      <dgm:t>
        <a:bodyPr/>
        <a:lstStyle/>
        <a:p>
          <a:endParaRPr lang="en-GB"/>
        </a:p>
      </dgm:t>
    </dgm:pt>
    <dgm:pt modelId="{2E126E3C-A6D1-44FF-8F79-A950E832EC3C}" type="sibTrans" cxnId="{D92DDA33-C31B-445F-9F3A-CABD7C917041}">
      <dgm:prSet/>
      <dgm:spPr/>
      <dgm:t>
        <a:bodyPr/>
        <a:lstStyle/>
        <a:p>
          <a:endParaRPr lang="en-GB"/>
        </a:p>
      </dgm:t>
    </dgm:pt>
    <dgm:pt modelId="{E84E7B3B-9D79-4C75-96AE-547F78634B5A}">
      <dgm:prSet phldrT="[Text]"/>
      <dgm:spPr/>
      <dgm:t>
        <a:bodyPr/>
        <a:lstStyle/>
        <a:p>
          <a:r>
            <a:rPr lang="en-GB" b="0" i="0"/>
            <a:t>Calculate the accuracy on the test data</a:t>
          </a:r>
          <a:endParaRPr lang="en-GB"/>
        </a:p>
      </dgm:t>
    </dgm:pt>
    <dgm:pt modelId="{0D46A468-43D6-4ED4-B9DE-8B02DF717CC1}" type="parTrans" cxnId="{4951E29C-F6E6-4AC1-91D4-12C3DB6E9E30}">
      <dgm:prSet/>
      <dgm:spPr/>
      <dgm:t>
        <a:bodyPr/>
        <a:lstStyle/>
        <a:p>
          <a:endParaRPr lang="en-GB"/>
        </a:p>
      </dgm:t>
    </dgm:pt>
    <dgm:pt modelId="{2CCA3230-2E1E-4999-B34B-55051AC18E28}" type="sibTrans" cxnId="{4951E29C-F6E6-4AC1-91D4-12C3DB6E9E30}">
      <dgm:prSet/>
      <dgm:spPr/>
      <dgm:t>
        <a:bodyPr/>
        <a:lstStyle/>
        <a:p>
          <a:endParaRPr lang="en-GB"/>
        </a:p>
      </dgm:t>
    </dgm:pt>
    <dgm:pt modelId="{4C2CE869-0F76-43C0-AFCB-2AEBDABF2AC9}">
      <dgm:prSet phldrT="[Text]"/>
      <dgm:spPr/>
      <dgm:t>
        <a:bodyPr/>
        <a:lstStyle/>
        <a:p>
          <a:r>
            <a:rPr lang="en-GB"/>
            <a:t>Choose the best ML method</a:t>
          </a:r>
        </a:p>
      </dgm:t>
    </dgm:pt>
    <dgm:pt modelId="{A62DDC84-4FF7-4B29-87A6-CE713EBB62CB}" type="parTrans" cxnId="{1C306F18-4728-4FE8-A36A-46339D2AF3C3}">
      <dgm:prSet/>
      <dgm:spPr/>
      <dgm:t>
        <a:bodyPr/>
        <a:lstStyle/>
        <a:p>
          <a:endParaRPr lang="en-GB"/>
        </a:p>
      </dgm:t>
    </dgm:pt>
    <dgm:pt modelId="{6B35FCF7-43C6-4D93-8E0C-0055FF22BC5B}" type="sibTrans" cxnId="{1C306F18-4728-4FE8-A36A-46339D2AF3C3}">
      <dgm:prSet/>
      <dgm:spPr/>
      <dgm:t>
        <a:bodyPr/>
        <a:lstStyle/>
        <a:p>
          <a:endParaRPr lang="en-GB"/>
        </a:p>
      </dgm:t>
    </dgm:pt>
    <dgm:pt modelId="{2F56096B-0E48-41AF-BE65-426AE8689B52}">
      <dgm:prSet phldrT="[Text]"/>
      <dgm:spPr/>
      <dgm:t>
        <a:bodyPr/>
        <a:lstStyle/>
        <a:p>
          <a:r>
            <a:rPr lang="en-GB" b="0" i="0"/>
            <a:t>Compare the predictions with the real labels</a:t>
          </a:r>
          <a:endParaRPr lang="en-GB"/>
        </a:p>
      </dgm:t>
    </dgm:pt>
    <dgm:pt modelId="{71340EC1-DC85-4340-BB7B-6639DEB98A47}" type="parTrans" cxnId="{D332A9A5-DF0E-420D-9F08-ED2FCF9E21A0}">
      <dgm:prSet/>
      <dgm:spPr/>
      <dgm:t>
        <a:bodyPr/>
        <a:lstStyle/>
        <a:p>
          <a:endParaRPr lang="en-GB"/>
        </a:p>
      </dgm:t>
    </dgm:pt>
    <dgm:pt modelId="{761E493C-B4AF-4A9B-AE83-8175A90AE949}" type="sibTrans" cxnId="{D332A9A5-DF0E-420D-9F08-ED2FCF9E21A0}">
      <dgm:prSet/>
      <dgm:spPr/>
      <dgm:t>
        <a:bodyPr/>
        <a:lstStyle/>
        <a:p>
          <a:endParaRPr lang="en-GB"/>
        </a:p>
      </dgm:t>
    </dgm:pt>
    <dgm:pt modelId="{50A9434B-8C8D-4068-A794-1C213114C018}" type="pres">
      <dgm:prSet presAssocID="{14FF3C04-5F40-4D4C-9357-C41FF576C051}" presName="diagram" presStyleCnt="0">
        <dgm:presLayoutVars>
          <dgm:dir/>
          <dgm:resizeHandles val="exact"/>
        </dgm:presLayoutVars>
      </dgm:prSet>
      <dgm:spPr/>
    </dgm:pt>
    <dgm:pt modelId="{E3887151-6241-45EC-9F64-411AA1FEF536}" type="pres">
      <dgm:prSet presAssocID="{F6C4C660-F457-47AF-ACED-F29049F4CDB8}" presName="node" presStyleLbl="node1" presStyleIdx="0" presStyleCnt="7">
        <dgm:presLayoutVars>
          <dgm:bulletEnabled val="1"/>
        </dgm:presLayoutVars>
      </dgm:prSet>
      <dgm:spPr/>
    </dgm:pt>
    <dgm:pt modelId="{48CEB831-DEFF-47EC-AB69-450848622377}" type="pres">
      <dgm:prSet presAssocID="{A8F0172B-52F4-4974-A38E-3E5FB116E1A0}" presName="sibTrans" presStyleLbl="sibTrans2D1" presStyleIdx="0" presStyleCnt="6"/>
      <dgm:spPr/>
    </dgm:pt>
    <dgm:pt modelId="{3CD70113-F13C-436F-9AC3-50F3FF828F58}" type="pres">
      <dgm:prSet presAssocID="{A8F0172B-52F4-4974-A38E-3E5FB116E1A0}" presName="connectorText" presStyleLbl="sibTrans2D1" presStyleIdx="0" presStyleCnt="6"/>
      <dgm:spPr/>
    </dgm:pt>
    <dgm:pt modelId="{7A64730C-158D-44DF-9C77-563F2C62C2B3}" type="pres">
      <dgm:prSet presAssocID="{5F3C657E-214D-42DF-81D4-9D76A86D56B7}" presName="node" presStyleLbl="node1" presStyleIdx="1" presStyleCnt="7">
        <dgm:presLayoutVars>
          <dgm:bulletEnabled val="1"/>
        </dgm:presLayoutVars>
      </dgm:prSet>
      <dgm:spPr/>
    </dgm:pt>
    <dgm:pt modelId="{24EC8FEE-9A93-4368-8752-3A7DE381EB83}" type="pres">
      <dgm:prSet presAssocID="{02AC58EA-2640-4305-8DDF-539656A3EA05}" presName="sibTrans" presStyleLbl="sibTrans2D1" presStyleIdx="1" presStyleCnt="6"/>
      <dgm:spPr/>
    </dgm:pt>
    <dgm:pt modelId="{4FA3D37E-A584-4A05-B48B-E750FB48AD50}" type="pres">
      <dgm:prSet presAssocID="{02AC58EA-2640-4305-8DDF-539656A3EA05}" presName="connectorText" presStyleLbl="sibTrans2D1" presStyleIdx="1" presStyleCnt="6"/>
      <dgm:spPr/>
    </dgm:pt>
    <dgm:pt modelId="{D277C529-0E03-447C-9B42-1AB87AC4FC2E}" type="pres">
      <dgm:prSet presAssocID="{475C0E03-4D9F-44FF-B07C-BF47BAAD1BE6}" presName="node" presStyleLbl="node1" presStyleIdx="2" presStyleCnt="7">
        <dgm:presLayoutVars>
          <dgm:bulletEnabled val="1"/>
        </dgm:presLayoutVars>
      </dgm:prSet>
      <dgm:spPr/>
    </dgm:pt>
    <dgm:pt modelId="{04194572-5C8E-41C1-BABE-2DE8289F34D3}" type="pres">
      <dgm:prSet presAssocID="{786CC61D-13B8-486F-9ACD-35F122F08DCB}" presName="sibTrans" presStyleLbl="sibTrans2D1" presStyleIdx="2" presStyleCnt="6"/>
      <dgm:spPr/>
    </dgm:pt>
    <dgm:pt modelId="{9F6F8B10-FFAB-43F3-BF60-48CB09D3E839}" type="pres">
      <dgm:prSet presAssocID="{786CC61D-13B8-486F-9ACD-35F122F08DCB}" presName="connectorText" presStyleLbl="sibTrans2D1" presStyleIdx="2" presStyleCnt="6"/>
      <dgm:spPr/>
    </dgm:pt>
    <dgm:pt modelId="{210C10A1-3F80-43A5-A171-9E604F6E18A0}" type="pres">
      <dgm:prSet presAssocID="{1BD20590-5323-4CD9-BBCF-C0DDFF0A31F7}" presName="node" presStyleLbl="node1" presStyleIdx="3" presStyleCnt="7">
        <dgm:presLayoutVars>
          <dgm:bulletEnabled val="1"/>
        </dgm:presLayoutVars>
      </dgm:prSet>
      <dgm:spPr/>
    </dgm:pt>
    <dgm:pt modelId="{80B27AB7-994B-474B-9B5C-1593308CF2DD}" type="pres">
      <dgm:prSet presAssocID="{2E126E3C-A6D1-44FF-8F79-A950E832EC3C}" presName="sibTrans" presStyleLbl="sibTrans2D1" presStyleIdx="3" presStyleCnt="6"/>
      <dgm:spPr/>
    </dgm:pt>
    <dgm:pt modelId="{D2A6FCBC-62E2-49D7-B7FD-C69AB97220EA}" type="pres">
      <dgm:prSet presAssocID="{2E126E3C-A6D1-44FF-8F79-A950E832EC3C}" presName="connectorText" presStyleLbl="sibTrans2D1" presStyleIdx="3" presStyleCnt="6"/>
      <dgm:spPr/>
    </dgm:pt>
    <dgm:pt modelId="{67A3C756-002B-437F-A3C7-E01F371AFC89}" type="pres">
      <dgm:prSet presAssocID="{E84E7B3B-9D79-4C75-96AE-547F78634B5A}" presName="node" presStyleLbl="node1" presStyleIdx="4" presStyleCnt="7">
        <dgm:presLayoutVars>
          <dgm:bulletEnabled val="1"/>
        </dgm:presLayoutVars>
      </dgm:prSet>
      <dgm:spPr/>
    </dgm:pt>
    <dgm:pt modelId="{639F5428-C8C3-46F1-A403-2B0974C632D1}" type="pres">
      <dgm:prSet presAssocID="{2CCA3230-2E1E-4999-B34B-55051AC18E28}" presName="sibTrans" presStyleLbl="sibTrans2D1" presStyleIdx="4" presStyleCnt="6"/>
      <dgm:spPr/>
    </dgm:pt>
    <dgm:pt modelId="{0AD36A72-8EDE-49D2-9A1F-E0C060D88DE1}" type="pres">
      <dgm:prSet presAssocID="{2CCA3230-2E1E-4999-B34B-55051AC18E28}" presName="connectorText" presStyleLbl="sibTrans2D1" presStyleIdx="4" presStyleCnt="6"/>
      <dgm:spPr/>
    </dgm:pt>
    <dgm:pt modelId="{24B04E6A-1B2B-47B6-BAD1-8B15FB3A0890}" type="pres">
      <dgm:prSet presAssocID="{4C2CE869-0F76-43C0-AFCB-2AEBDABF2AC9}" presName="node" presStyleLbl="node1" presStyleIdx="5" presStyleCnt="7">
        <dgm:presLayoutVars>
          <dgm:bulletEnabled val="1"/>
        </dgm:presLayoutVars>
      </dgm:prSet>
      <dgm:spPr/>
    </dgm:pt>
    <dgm:pt modelId="{464765F4-3CA6-4D57-9536-855B27DF512F}" type="pres">
      <dgm:prSet presAssocID="{6B35FCF7-43C6-4D93-8E0C-0055FF22BC5B}" presName="sibTrans" presStyleLbl="sibTrans2D1" presStyleIdx="5" presStyleCnt="6"/>
      <dgm:spPr/>
    </dgm:pt>
    <dgm:pt modelId="{67E58DB3-8606-4F2E-B88D-82B66D94D384}" type="pres">
      <dgm:prSet presAssocID="{6B35FCF7-43C6-4D93-8E0C-0055FF22BC5B}" presName="connectorText" presStyleLbl="sibTrans2D1" presStyleIdx="5" presStyleCnt="6"/>
      <dgm:spPr/>
    </dgm:pt>
    <dgm:pt modelId="{4F53F449-3F62-49DC-81BA-98912E236171}" type="pres">
      <dgm:prSet presAssocID="{2F56096B-0E48-41AF-BE65-426AE8689B52}" presName="node" presStyleLbl="node1" presStyleIdx="6" presStyleCnt="7">
        <dgm:presLayoutVars>
          <dgm:bulletEnabled val="1"/>
        </dgm:presLayoutVars>
      </dgm:prSet>
      <dgm:spPr/>
    </dgm:pt>
  </dgm:ptLst>
  <dgm:cxnLst>
    <dgm:cxn modelId="{5F848208-4B78-43AA-8AD9-264E7DBCF6F1}" type="presOf" srcId="{786CC61D-13B8-486F-9ACD-35F122F08DCB}" destId="{04194572-5C8E-41C1-BABE-2DE8289F34D3}" srcOrd="0" destOrd="0" presId="urn:microsoft.com/office/officeart/2005/8/layout/process5"/>
    <dgm:cxn modelId="{15307110-0C2E-40CA-81BF-5D4A48A2475A}" type="presOf" srcId="{2CCA3230-2E1E-4999-B34B-55051AC18E28}" destId="{639F5428-C8C3-46F1-A403-2B0974C632D1}" srcOrd="0" destOrd="0" presId="urn:microsoft.com/office/officeart/2005/8/layout/process5"/>
    <dgm:cxn modelId="{82621212-AABA-48C9-8149-686B2D214B72}" srcId="{14FF3C04-5F40-4D4C-9357-C41FF576C051}" destId="{5F3C657E-214D-42DF-81D4-9D76A86D56B7}" srcOrd="1" destOrd="0" parTransId="{80D9540B-9D0D-45BE-8054-9F765698FA0A}" sibTransId="{02AC58EA-2640-4305-8DDF-539656A3EA05}"/>
    <dgm:cxn modelId="{1C306F18-4728-4FE8-A36A-46339D2AF3C3}" srcId="{14FF3C04-5F40-4D4C-9357-C41FF576C051}" destId="{4C2CE869-0F76-43C0-AFCB-2AEBDABF2AC9}" srcOrd="5" destOrd="0" parTransId="{A62DDC84-4FF7-4B29-87A6-CE713EBB62CB}" sibTransId="{6B35FCF7-43C6-4D93-8E0C-0055FF22BC5B}"/>
    <dgm:cxn modelId="{D940D61C-9F65-4B50-83D8-81857137DF5C}" type="presOf" srcId="{14FF3C04-5F40-4D4C-9357-C41FF576C051}" destId="{50A9434B-8C8D-4068-A794-1C213114C018}" srcOrd="0" destOrd="0" presId="urn:microsoft.com/office/officeart/2005/8/layout/process5"/>
    <dgm:cxn modelId="{155B6F2B-7ACA-4469-964E-8F3E11F8D05B}" type="presOf" srcId="{2CCA3230-2E1E-4999-B34B-55051AC18E28}" destId="{0AD36A72-8EDE-49D2-9A1F-E0C060D88DE1}" srcOrd="1" destOrd="0" presId="urn:microsoft.com/office/officeart/2005/8/layout/process5"/>
    <dgm:cxn modelId="{8D2E9631-6C54-4079-AC69-8F4DB4444A44}" type="presOf" srcId="{02AC58EA-2640-4305-8DDF-539656A3EA05}" destId="{24EC8FEE-9A93-4368-8752-3A7DE381EB83}" srcOrd="0" destOrd="0" presId="urn:microsoft.com/office/officeart/2005/8/layout/process5"/>
    <dgm:cxn modelId="{D92DDA33-C31B-445F-9F3A-CABD7C917041}" srcId="{14FF3C04-5F40-4D4C-9357-C41FF576C051}" destId="{1BD20590-5323-4CD9-BBCF-C0DDFF0A31F7}" srcOrd="3" destOrd="0" parTransId="{12D2C808-DE22-454C-85D8-D152EB580317}" sibTransId="{2E126E3C-A6D1-44FF-8F79-A950E832EC3C}"/>
    <dgm:cxn modelId="{99B0E465-D1FC-45E7-8CAA-B34281EBD151}" type="presOf" srcId="{F6C4C660-F457-47AF-ACED-F29049F4CDB8}" destId="{E3887151-6241-45EC-9F64-411AA1FEF536}" srcOrd="0" destOrd="0" presId="urn:microsoft.com/office/officeart/2005/8/layout/process5"/>
    <dgm:cxn modelId="{E1746550-67F3-48CF-BAD2-5FCABBE8CBB9}" type="presOf" srcId="{475C0E03-4D9F-44FF-B07C-BF47BAAD1BE6}" destId="{D277C529-0E03-447C-9B42-1AB87AC4FC2E}" srcOrd="0" destOrd="0" presId="urn:microsoft.com/office/officeart/2005/8/layout/process5"/>
    <dgm:cxn modelId="{E4A32E51-2691-46D3-9AC4-B8F62FD1EF92}" type="presOf" srcId="{5F3C657E-214D-42DF-81D4-9D76A86D56B7}" destId="{7A64730C-158D-44DF-9C77-563F2C62C2B3}" srcOrd="0" destOrd="0" presId="urn:microsoft.com/office/officeart/2005/8/layout/process5"/>
    <dgm:cxn modelId="{1F07DC81-5E04-4EE9-B15C-3457858173AE}" type="presOf" srcId="{786CC61D-13B8-486F-9ACD-35F122F08DCB}" destId="{9F6F8B10-FFAB-43F3-BF60-48CB09D3E839}" srcOrd="1" destOrd="0" presId="urn:microsoft.com/office/officeart/2005/8/layout/process5"/>
    <dgm:cxn modelId="{23A33987-5B4F-48B9-8070-582A1B095C42}" type="presOf" srcId="{6B35FCF7-43C6-4D93-8E0C-0055FF22BC5B}" destId="{464765F4-3CA6-4D57-9536-855B27DF512F}" srcOrd="0" destOrd="0" presId="urn:microsoft.com/office/officeart/2005/8/layout/process5"/>
    <dgm:cxn modelId="{4951E29C-F6E6-4AC1-91D4-12C3DB6E9E30}" srcId="{14FF3C04-5F40-4D4C-9357-C41FF576C051}" destId="{E84E7B3B-9D79-4C75-96AE-547F78634B5A}" srcOrd="4" destOrd="0" parTransId="{0D46A468-43D6-4ED4-B9DE-8B02DF717CC1}" sibTransId="{2CCA3230-2E1E-4999-B34B-55051AC18E28}"/>
    <dgm:cxn modelId="{D332A9A5-DF0E-420D-9F08-ED2FCF9E21A0}" srcId="{14FF3C04-5F40-4D4C-9357-C41FF576C051}" destId="{2F56096B-0E48-41AF-BE65-426AE8689B52}" srcOrd="6" destOrd="0" parTransId="{71340EC1-DC85-4340-BB7B-6639DEB98A47}" sibTransId="{761E493C-B4AF-4A9B-AE83-8175A90AE949}"/>
    <dgm:cxn modelId="{67D55DAB-1B17-4B11-8252-1BFF8A658873}" type="presOf" srcId="{4C2CE869-0F76-43C0-AFCB-2AEBDABF2AC9}" destId="{24B04E6A-1B2B-47B6-BAD1-8B15FB3A0890}" srcOrd="0" destOrd="0" presId="urn:microsoft.com/office/officeart/2005/8/layout/process5"/>
    <dgm:cxn modelId="{71E071AB-7591-4522-ACF9-A6E98FBB07BB}" srcId="{14FF3C04-5F40-4D4C-9357-C41FF576C051}" destId="{475C0E03-4D9F-44FF-B07C-BF47BAAD1BE6}" srcOrd="2" destOrd="0" parTransId="{1E1A2117-9832-41A1-93AA-32527A1E22B5}" sibTransId="{786CC61D-13B8-486F-9ACD-35F122F08DCB}"/>
    <dgm:cxn modelId="{F43D4BAD-F74D-4BF7-89E4-CE9B1C3D0B85}" type="presOf" srcId="{2F56096B-0E48-41AF-BE65-426AE8689B52}" destId="{4F53F449-3F62-49DC-81BA-98912E236171}" srcOrd="0" destOrd="0" presId="urn:microsoft.com/office/officeart/2005/8/layout/process5"/>
    <dgm:cxn modelId="{B9818DB5-D2CF-4344-9EE9-A008CF724F6C}" type="presOf" srcId="{2E126E3C-A6D1-44FF-8F79-A950E832EC3C}" destId="{D2A6FCBC-62E2-49D7-B7FD-C69AB97220EA}" srcOrd="1" destOrd="0" presId="urn:microsoft.com/office/officeart/2005/8/layout/process5"/>
    <dgm:cxn modelId="{984DF5CF-F2D3-4986-BA7D-75FEEFA4F463}" type="presOf" srcId="{E84E7B3B-9D79-4C75-96AE-547F78634B5A}" destId="{67A3C756-002B-437F-A3C7-E01F371AFC89}" srcOrd="0" destOrd="0" presId="urn:microsoft.com/office/officeart/2005/8/layout/process5"/>
    <dgm:cxn modelId="{AC408DDC-326F-4409-AB79-4FB064F15EB3}" type="presOf" srcId="{02AC58EA-2640-4305-8DDF-539656A3EA05}" destId="{4FA3D37E-A584-4A05-B48B-E750FB48AD50}" srcOrd="1" destOrd="0" presId="urn:microsoft.com/office/officeart/2005/8/layout/process5"/>
    <dgm:cxn modelId="{D8958BDF-A2E5-4A60-88D8-2A4A9961CFB8}" srcId="{14FF3C04-5F40-4D4C-9357-C41FF576C051}" destId="{F6C4C660-F457-47AF-ACED-F29049F4CDB8}" srcOrd="0" destOrd="0" parTransId="{E696E5B7-B629-4457-B3A3-4AA40334FDA0}" sibTransId="{A8F0172B-52F4-4974-A38E-3E5FB116E1A0}"/>
    <dgm:cxn modelId="{06307CE3-BEF4-4FBD-8BAC-3C69DAB8DF78}" type="presOf" srcId="{6B35FCF7-43C6-4D93-8E0C-0055FF22BC5B}" destId="{67E58DB3-8606-4F2E-B88D-82B66D94D384}" srcOrd="1" destOrd="0" presId="urn:microsoft.com/office/officeart/2005/8/layout/process5"/>
    <dgm:cxn modelId="{B81E83E4-F178-4A01-AC64-474E9A69979E}" type="presOf" srcId="{A8F0172B-52F4-4974-A38E-3E5FB116E1A0}" destId="{48CEB831-DEFF-47EC-AB69-450848622377}" srcOrd="0" destOrd="0" presId="urn:microsoft.com/office/officeart/2005/8/layout/process5"/>
    <dgm:cxn modelId="{A9F9D9E4-818A-4219-AC36-BDD847C4F823}" type="presOf" srcId="{2E126E3C-A6D1-44FF-8F79-A950E832EC3C}" destId="{80B27AB7-994B-474B-9B5C-1593308CF2DD}" srcOrd="0" destOrd="0" presId="urn:microsoft.com/office/officeart/2005/8/layout/process5"/>
    <dgm:cxn modelId="{468DF3E5-E0FE-4E1C-9679-5C8D9989ECF7}" type="presOf" srcId="{1BD20590-5323-4CD9-BBCF-C0DDFF0A31F7}" destId="{210C10A1-3F80-43A5-A171-9E604F6E18A0}" srcOrd="0" destOrd="0" presId="urn:microsoft.com/office/officeart/2005/8/layout/process5"/>
    <dgm:cxn modelId="{21A076EF-8807-47BD-9CC3-7E1D51BF185B}" type="presOf" srcId="{A8F0172B-52F4-4974-A38E-3E5FB116E1A0}" destId="{3CD70113-F13C-436F-9AC3-50F3FF828F58}" srcOrd="1" destOrd="0" presId="urn:microsoft.com/office/officeart/2005/8/layout/process5"/>
    <dgm:cxn modelId="{1AFCEF81-A20A-4BF3-A56E-EC1FBC54BE7D}" type="presParOf" srcId="{50A9434B-8C8D-4068-A794-1C213114C018}" destId="{E3887151-6241-45EC-9F64-411AA1FEF536}" srcOrd="0" destOrd="0" presId="urn:microsoft.com/office/officeart/2005/8/layout/process5"/>
    <dgm:cxn modelId="{E435D801-D0D5-4683-BA8D-9D52608A5F93}" type="presParOf" srcId="{50A9434B-8C8D-4068-A794-1C213114C018}" destId="{48CEB831-DEFF-47EC-AB69-450848622377}" srcOrd="1" destOrd="0" presId="urn:microsoft.com/office/officeart/2005/8/layout/process5"/>
    <dgm:cxn modelId="{AC7C1E5A-DE98-44CF-B11F-B12676A47637}" type="presParOf" srcId="{48CEB831-DEFF-47EC-AB69-450848622377}" destId="{3CD70113-F13C-436F-9AC3-50F3FF828F58}" srcOrd="0" destOrd="0" presId="urn:microsoft.com/office/officeart/2005/8/layout/process5"/>
    <dgm:cxn modelId="{C4BB16E6-4BBB-441F-AC2E-B50FCE5DA90F}" type="presParOf" srcId="{50A9434B-8C8D-4068-A794-1C213114C018}" destId="{7A64730C-158D-44DF-9C77-563F2C62C2B3}" srcOrd="2" destOrd="0" presId="urn:microsoft.com/office/officeart/2005/8/layout/process5"/>
    <dgm:cxn modelId="{B3C1FA10-0357-41AE-88C9-1EC3B1311C65}" type="presParOf" srcId="{50A9434B-8C8D-4068-A794-1C213114C018}" destId="{24EC8FEE-9A93-4368-8752-3A7DE381EB83}" srcOrd="3" destOrd="0" presId="urn:microsoft.com/office/officeart/2005/8/layout/process5"/>
    <dgm:cxn modelId="{F594DFFA-5DF6-4C2A-AB6A-97021B0A289C}" type="presParOf" srcId="{24EC8FEE-9A93-4368-8752-3A7DE381EB83}" destId="{4FA3D37E-A584-4A05-B48B-E750FB48AD50}" srcOrd="0" destOrd="0" presId="urn:microsoft.com/office/officeart/2005/8/layout/process5"/>
    <dgm:cxn modelId="{6475B283-7DB7-46E3-8064-CBC9C43533DE}" type="presParOf" srcId="{50A9434B-8C8D-4068-A794-1C213114C018}" destId="{D277C529-0E03-447C-9B42-1AB87AC4FC2E}" srcOrd="4" destOrd="0" presId="urn:microsoft.com/office/officeart/2005/8/layout/process5"/>
    <dgm:cxn modelId="{209D5DFE-79D9-4EB4-A545-F34BEE137CFD}" type="presParOf" srcId="{50A9434B-8C8D-4068-A794-1C213114C018}" destId="{04194572-5C8E-41C1-BABE-2DE8289F34D3}" srcOrd="5" destOrd="0" presId="urn:microsoft.com/office/officeart/2005/8/layout/process5"/>
    <dgm:cxn modelId="{66977409-7896-43BA-802B-27F7BBF23F01}" type="presParOf" srcId="{04194572-5C8E-41C1-BABE-2DE8289F34D3}" destId="{9F6F8B10-FFAB-43F3-BF60-48CB09D3E839}" srcOrd="0" destOrd="0" presId="urn:microsoft.com/office/officeart/2005/8/layout/process5"/>
    <dgm:cxn modelId="{7A1EFA22-65F9-4B73-8F61-83DA0B74C934}" type="presParOf" srcId="{50A9434B-8C8D-4068-A794-1C213114C018}" destId="{210C10A1-3F80-43A5-A171-9E604F6E18A0}" srcOrd="6" destOrd="0" presId="urn:microsoft.com/office/officeart/2005/8/layout/process5"/>
    <dgm:cxn modelId="{46FA04D1-194C-49E5-9A44-4541A3472E83}" type="presParOf" srcId="{50A9434B-8C8D-4068-A794-1C213114C018}" destId="{80B27AB7-994B-474B-9B5C-1593308CF2DD}" srcOrd="7" destOrd="0" presId="urn:microsoft.com/office/officeart/2005/8/layout/process5"/>
    <dgm:cxn modelId="{46A7A124-BD61-41FB-892A-5509BC140C06}" type="presParOf" srcId="{80B27AB7-994B-474B-9B5C-1593308CF2DD}" destId="{D2A6FCBC-62E2-49D7-B7FD-C69AB97220EA}" srcOrd="0" destOrd="0" presId="urn:microsoft.com/office/officeart/2005/8/layout/process5"/>
    <dgm:cxn modelId="{560CD5D1-EFA4-44E5-B877-CFAD5F0BE0C8}" type="presParOf" srcId="{50A9434B-8C8D-4068-A794-1C213114C018}" destId="{67A3C756-002B-437F-A3C7-E01F371AFC89}" srcOrd="8" destOrd="0" presId="urn:microsoft.com/office/officeart/2005/8/layout/process5"/>
    <dgm:cxn modelId="{6661F0B1-5A28-4CD1-B546-0FDFB921F114}" type="presParOf" srcId="{50A9434B-8C8D-4068-A794-1C213114C018}" destId="{639F5428-C8C3-46F1-A403-2B0974C632D1}" srcOrd="9" destOrd="0" presId="urn:microsoft.com/office/officeart/2005/8/layout/process5"/>
    <dgm:cxn modelId="{FBA81920-A677-4B4A-AA86-F487AE3D290D}" type="presParOf" srcId="{639F5428-C8C3-46F1-A403-2B0974C632D1}" destId="{0AD36A72-8EDE-49D2-9A1F-E0C060D88DE1}" srcOrd="0" destOrd="0" presId="urn:microsoft.com/office/officeart/2005/8/layout/process5"/>
    <dgm:cxn modelId="{09B663AD-2FE5-44EF-99D5-76BD30211540}" type="presParOf" srcId="{50A9434B-8C8D-4068-A794-1C213114C018}" destId="{24B04E6A-1B2B-47B6-BAD1-8B15FB3A0890}" srcOrd="10" destOrd="0" presId="urn:microsoft.com/office/officeart/2005/8/layout/process5"/>
    <dgm:cxn modelId="{B4E822C7-6423-42D5-B5EF-F8716E6313AD}" type="presParOf" srcId="{50A9434B-8C8D-4068-A794-1C213114C018}" destId="{464765F4-3CA6-4D57-9536-855B27DF512F}" srcOrd="11" destOrd="0" presId="urn:microsoft.com/office/officeart/2005/8/layout/process5"/>
    <dgm:cxn modelId="{A9DB3344-5066-442E-AFDB-5625D3F97DB9}" type="presParOf" srcId="{464765F4-3CA6-4D57-9536-855B27DF512F}" destId="{67E58DB3-8606-4F2E-B88D-82B66D94D384}" srcOrd="0" destOrd="0" presId="urn:microsoft.com/office/officeart/2005/8/layout/process5"/>
    <dgm:cxn modelId="{0565EB0E-63CA-4FDB-A576-352C06573786}" type="presParOf" srcId="{50A9434B-8C8D-4068-A794-1C213114C018}" destId="{4F53F449-3F62-49DC-81BA-98912E236171}" srcOrd="12"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66B66F-C4E9-43F8-B327-6DB21B19BC16}">
      <dsp:nvSpPr>
        <dsp:cNvPr id="0" name=""/>
        <dsp:cNvSpPr/>
      </dsp:nvSpPr>
      <dsp:spPr>
        <a:xfrm>
          <a:off x="5156" y="266384"/>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Make request to SpaceX API</a:t>
          </a:r>
        </a:p>
      </dsp:txBody>
      <dsp:txXfrm>
        <a:off x="32243" y="293471"/>
        <a:ext cx="1487164" cy="870629"/>
      </dsp:txXfrm>
    </dsp:sp>
    <dsp:sp modelId="{BBCEACFF-FB84-4528-BEB8-455339CFC62C}">
      <dsp:nvSpPr>
        <dsp:cNvPr id="0" name=""/>
        <dsp:cNvSpPr/>
      </dsp:nvSpPr>
      <dsp:spPr>
        <a:xfrm>
          <a:off x="1682133" y="537660"/>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682133" y="614110"/>
        <a:ext cx="228734" cy="229351"/>
      </dsp:txXfrm>
    </dsp:sp>
    <dsp:sp modelId="{77DB9DF6-82BB-4D7E-916A-B429CDC4C285}">
      <dsp:nvSpPr>
        <dsp:cNvPr id="0" name=""/>
        <dsp:cNvSpPr/>
      </dsp:nvSpPr>
      <dsp:spPr>
        <a:xfrm>
          <a:off x="2163030" y="266384"/>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Decode the response content as a Json</a:t>
          </a:r>
          <a:endParaRPr lang="en-GB" sz="1100" kern="1200"/>
        </a:p>
      </dsp:txBody>
      <dsp:txXfrm>
        <a:off x="2190117" y="293471"/>
        <a:ext cx="1487164" cy="870629"/>
      </dsp:txXfrm>
    </dsp:sp>
    <dsp:sp modelId="{E08D463C-0DE7-409F-AB01-994260E082AF}">
      <dsp:nvSpPr>
        <dsp:cNvPr id="0" name=""/>
        <dsp:cNvSpPr/>
      </dsp:nvSpPr>
      <dsp:spPr>
        <a:xfrm rot="21596619">
          <a:off x="3841141" y="536606"/>
          <a:ext cx="329497"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3841141" y="613105"/>
        <a:ext cx="230648" cy="229351"/>
      </dsp:txXfrm>
    </dsp:sp>
    <dsp:sp modelId="{F60F0083-8B3B-474C-BDB2-069190AFE352}">
      <dsp:nvSpPr>
        <dsp:cNvPr id="0" name=""/>
        <dsp:cNvSpPr/>
      </dsp:nvSpPr>
      <dsp:spPr>
        <a:xfrm>
          <a:off x="4326061" y="264257"/>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Turn Json into pandas data frame</a:t>
          </a:r>
        </a:p>
      </dsp:txBody>
      <dsp:txXfrm>
        <a:off x="4353148" y="291344"/>
        <a:ext cx="1487164" cy="870629"/>
      </dsp:txXfrm>
    </dsp:sp>
    <dsp:sp modelId="{D98F807D-6490-407E-8C77-822C0C13B568}">
      <dsp:nvSpPr>
        <dsp:cNvPr id="0" name=""/>
        <dsp:cNvSpPr/>
      </dsp:nvSpPr>
      <dsp:spPr>
        <a:xfrm rot="5411486">
          <a:off x="4930236" y="1297986"/>
          <a:ext cx="327892"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4979670" y="1325166"/>
        <a:ext cx="229351" cy="229524"/>
      </dsp:txXfrm>
    </dsp:sp>
    <dsp:sp modelId="{F8664EC1-007A-4A58-87D3-54BE9453974C}">
      <dsp:nvSpPr>
        <dsp:cNvPr id="0" name=""/>
        <dsp:cNvSpPr/>
      </dsp:nvSpPr>
      <dsp:spPr>
        <a:xfrm>
          <a:off x="4320904"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Use the API again to get information about the launches using the IDs given for each launch</a:t>
          </a:r>
          <a:endParaRPr lang="en-GB" sz="1100" kern="1200"/>
        </a:p>
      </dsp:txBody>
      <dsp:txXfrm>
        <a:off x="4347991" y="1834810"/>
        <a:ext cx="1487164" cy="870629"/>
      </dsp:txXfrm>
    </dsp:sp>
    <dsp:sp modelId="{76DC8109-BFFE-4FC0-88AC-A6CD76C2208E}">
      <dsp:nvSpPr>
        <dsp:cNvPr id="0" name=""/>
        <dsp:cNvSpPr/>
      </dsp:nvSpPr>
      <dsp:spPr>
        <a:xfrm rot="10800000">
          <a:off x="3858503" y="2078999"/>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3956532" y="2155449"/>
        <a:ext cx="228734" cy="229351"/>
      </dsp:txXfrm>
    </dsp:sp>
    <dsp:sp modelId="{8F1924C8-5CAC-49E0-8EAC-A000841BEF16}">
      <dsp:nvSpPr>
        <dsp:cNvPr id="0" name=""/>
        <dsp:cNvSpPr/>
      </dsp:nvSpPr>
      <dsp:spPr>
        <a:xfrm>
          <a:off x="2163030"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0" i="0" kern="1200"/>
            <a:t>Construct our dataset using the data we have obtained</a:t>
          </a:r>
          <a:endParaRPr lang="en-GB" sz="900" kern="1200"/>
        </a:p>
      </dsp:txBody>
      <dsp:txXfrm>
        <a:off x="2190117" y="1834810"/>
        <a:ext cx="1487164" cy="870629"/>
      </dsp:txXfrm>
    </dsp:sp>
    <dsp:sp modelId="{BF1DDF8D-6E06-4E4F-818B-AA06BFBE565C}">
      <dsp:nvSpPr>
        <dsp:cNvPr id="0" name=""/>
        <dsp:cNvSpPr/>
      </dsp:nvSpPr>
      <dsp:spPr>
        <a:xfrm rot="10800000">
          <a:off x="1700629" y="2078999"/>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1798658" y="2155449"/>
        <a:ext cx="228734" cy="229351"/>
      </dsp:txXfrm>
    </dsp:sp>
    <dsp:sp modelId="{16399C4D-BE76-4DF0-BC6D-A8D970C827FD}">
      <dsp:nvSpPr>
        <dsp:cNvPr id="0" name=""/>
        <dsp:cNvSpPr/>
      </dsp:nvSpPr>
      <dsp:spPr>
        <a:xfrm>
          <a:off x="5156"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i="0" kern="1200"/>
            <a:t>Filter the dataframe to only include Falcon 9 launches</a:t>
          </a:r>
          <a:endParaRPr lang="en-GB" sz="900" kern="1200"/>
        </a:p>
      </dsp:txBody>
      <dsp:txXfrm>
        <a:off x="32243" y="1834810"/>
        <a:ext cx="1487164" cy="870629"/>
      </dsp:txXfrm>
    </dsp:sp>
    <dsp:sp modelId="{D58B4520-640D-445C-AB8A-16AD29412755}">
      <dsp:nvSpPr>
        <dsp:cNvPr id="0" name=""/>
        <dsp:cNvSpPr/>
      </dsp:nvSpPr>
      <dsp:spPr>
        <a:xfrm rot="5400000">
          <a:off x="612444" y="2840420"/>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661151" y="2868164"/>
        <a:ext cx="229351" cy="228734"/>
      </dsp:txXfrm>
    </dsp:sp>
    <dsp:sp modelId="{90F25008-67B8-4038-AD99-95FC49E19163}">
      <dsp:nvSpPr>
        <dsp:cNvPr id="0" name=""/>
        <dsp:cNvSpPr/>
      </dsp:nvSpPr>
      <dsp:spPr>
        <a:xfrm>
          <a:off x="5156" y="3349061"/>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kern="1200"/>
            <a:t>Replace null values in the data with the mean that was calculated </a:t>
          </a:r>
        </a:p>
      </dsp:txBody>
      <dsp:txXfrm>
        <a:off x="32243" y="3376148"/>
        <a:ext cx="1487164" cy="870629"/>
      </dsp:txXfrm>
    </dsp:sp>
    <dsp:sp modelId="{03F75329-6A95-448B-B591-0515195B443D}">
      <dsp:nvSpPr>
        <dsp:cNvPr id="0" name=""/>
        <dsp:cNvSpPr/>
      </dsp:nvSpPr>
      <dsp:spPr>
        <a:xfrm>
          <a:off x="1682133" y="3620337"/>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682133" y="3696787"/>
        <a:ext cx="228734" cy="229351"/>
      </dsp:txXfrm>
    </dsp:sp>
    <dsp:sp modelId="{E1AB1D46-B8CE-4695-80CB-B6C7E04DE949}">
      <dsp:nvSpPr>
        <dsp:cNvPr id="0" name=""/>
        <dsp:cNvSpPr/>
      </dsp:nvSpPr>
      <dsp:spPr>
        <a:xfrm>
          <a:off x="2163030" y="3349061"/>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kern="1200"/>
            <a:t>Convert data frame into a CSV dataset</a:t>
          </a:r>
        </a:p>
      </dsp:txBody>
      <dsp:txXfrm>
        <a:off x="2190117" y="3376148"/>
        <a:ext cx="1487164" cy="8706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EB3EC3-689A-4C6C-9CF5-125B7D9565F7}">
      <dsp:nvSpPr>
        <dsp:cNvPr id="0" name=""/>
        <dsp:cNvSpPr/>
      </dsp:nvSpPr>
      <dsp:spPr>
        <a:xfrm>
          <a:off x="1123414"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dirty="0"/>
            <a:t>Request the Falcon9 Launch Wiki page from its URL</a:t>
          </a:r>
          <a:endParaRPr lang="en-GB" sz="1200" kern="1200" dirty="0"/>
        </a:p>
      </dsp:txBody>
      <dsp:txXfrm>
        <a:off x="1153551" y="31288"/>
        <a:ext cx="1654672" cy="968693"/>
      </dsp:txXfrm>
    </dsp:sp>
    <dsp:sp modelId="{7E268CD3-7747-4C20-B918-E2E67816A034}">
      <dsp:nvSpPr>
        <dsp:cNvPr id="0" name=""/>
        <dsp:cNvSpPr/>
      </dsp:nvSpPr>
      <dsp:spPr>
        <a:xfrm>
          <a:off x="2989275" y="30298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8042"/>
        <a:ext cx="254498" cy="255184"/>
      </dsp:txXfrm>
    </dsp:sp>
    <dsp:sp modelId="{29E10AFB-091A-4375-8B13-4E1D15FD2310}">
      <dsp:nvSpPr>
        <dsp:cNvPr id="0" name=""/>
        <dsp:cNvSpPr/>
      </dsp:nvSpPr>
      <dsp:spPr>
        <a:xfrm>
          <a:off x="3524339"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Create a BeautifulSoup object from the HTML respone</a:t>
          </a:r>
          <a:endParaRPr lang="en-GB" sz="1200" kern="1200"/>
        </a:p>
      </dsp:txBody>
      <dsp:txXfrm>
        <a:off x="3554476" y="31288"/>
        <a:ext cx="1654672" cy="968693"/>
      </dsp:txXfrm>
    </dsp:sp>
    <dsp:sp modelId="{7B8C6AE7-6D45-4114-BB35-10920C61EC25}">
      <dsp:nvSpPr>
        <dsp:cNvPr id="0" name=""/>
        <dsp:cNvSpPr/>
      </dsp:nvSpPr>
      <dsp:spPr>
        <a:xfrm rot="5400000">
          <a:off x="4200028" y="1150165"/>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4254220" y="1181034"/>
        <a:ext cx="255184" cy="254498"/>
      </dsp:txXfrm>
    </dsp:sp>
    <dsp:sp modelId="{428C7C8B-4095-4C6E-A040-75B636EA2AF5}">
      <dsp:nvSpPr>
        <dsp:cNvPr id="0" name=""/>
        <dsp:cNvSpPr/>
      </dsp:nvSpPr>
      <dsp:spPr>
        <a:xfrm>
          <a:off x="3524339"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a:t>Extract all column/variable names from the HTML table header</a:t>
          </a:r>
          <a:endParaRPr lang="en-GB" sz="1200" kern="1200"/>
        </a:p>
      </dsp:txBody>
      <dsp:txXfrm>
        <a:off x="3554476" y="1746234"/>
        <a:ext cx="1654672" cy="968693"/>
      </dsp:txXfrm>
    </dsp:sp>
    <dsp:sp modelId="{10A2A332-0004-49EB-BA10-84255ADD9194}">
      <dsp:nvSpPr>
        <dsp:cNvPr id="0" name=""/>
        <dsp:cNvSpPr/>
      </dsp:nvSpPr>
      <dsp:spPr>
        <a:xfrm rot="10800000">
          <a:off x="3009855" y="2017928"/>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10800000">
        <a:off x="3118925" y="2102989"/>
        <a:ext cx="254498" cy="255184"/>
      </dsp:txXfrm>
    </dsp:sp>
    <dsp:sp modelId="{82451E1E-E61C-4E9E-85DA-0498F47DF58A}">
      <dsp:nvSpPr>
        <dsp:cNvPr id="0" name=""/>
        <dsp:cNvSpPr/>
      </dsp:nvSpPr>
      <dsp:spPr>
        <a:xfrm>
          <a:off x="1123414"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dirty="0"/>
            <a:t>Create an empty dictionary with keys from the extracted column names</a:t>
          </a:r>
          <a:endParaRPr lang="en-GB" sz="1200" kern="1200" dirty="0"/>
        </a:p>
      </dsp:txBody>
      <dsp:txXfrm>
        <a:off x="1153551" y="1746234"/>
        <a:ext cx="1654672" cy="968693"/>
      </dsp:txXfrm>
    </dsp:sp>
    <dsp:sp modelId="{3F0DAD03-AE2B-4C17-A479-2821EB7A2784}">
      <dsp:nvSpPr>
        <dsp:cNvPr id="0" name=""/>
        <dsp:cNvSpPr/>
      </dsp:nvSpPr>
      <dsp:spPr>
        <a:xfrm rot="5400000">
          <a:off x="1799103" y="286511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1853295" y="2895980"/>
        <a:ext cx="255184" cy="254498"/>
      </dsp:txXfrm>
    </dsp:sp>
    <dsp:sp modelId="{113B4D51-01A3-4A40-941A-1BA08B2A3A70}">
      <dsp:nvSpPr>
        <dsp:cNvPr id="0" name=""/>
        <dsp:cNvSpPr/>
      </dsp:nvSpPr>
      <dsp:spPr>
        <a:xfrm>
          <a:off x="1123414"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Fill up the dictionary with launch records extracted from table rows.</a:t>
          </a:r>
          <a:endParaRPr lang="en-GB" sz="1200" kern="1200"/>
        </a:p>
      </dsp:txBody>
      <dsp:txXfrm>
        <a:off x="1153551" y="3461181"/>
        <a:ext cx="1654672" cy="968693"/>
      </dsp:txXfrm>
    </dsp:sp>
    <dsp:sp modelId="{FD9AB3FD-DC55-406A-9D6C-9E3AE0F19728}">
      <dsp:nvSpPr>
        <dsp:cNvPr id="0" name=""/>
        <dsp:cNvSpPr/>
      </dsp:nvSpPr>
      <dsp:spPr>
        <a:xfrm>
          <a:off x="2989275" y="3732874"/>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17935"/>
        <a:ext cx="254498" cy="255184"/>
      </dsp:txXfrm>
    </dsp:sp>
    <dsp:sp modelId="{839D27CC-E22D-491F-B470-FEB941225F1F}">
      <dsp:nvSpPr>
        <dsp:cNvPr id="0" name=""/>
        <dsp:cNvSpPr/>
      </dsp:nvSpPr>
      <dsp:spPr>
        <a:xfrm>
          <a:off x="3524339"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t>Convert the dictionary into a CSV dataset</a:t>
          </a:r>
        </a:p>
      </dsp:txBody>
      <dsp:txXfrm>
        <a:off x="3554476" y="3461181"/>
        <a:ext cx="1654672" cy="9686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6E7A0-69AD-402F-8000-8C5D9AA4FE74}">
      <dsp:nvSpPr>
        <dsp:cNvPr id="0" name=""/>
        <dsp:cNvSpPr/>
      </dsp:nvSpPr>
      <dsp:spPr>
        <a:xfrm>
          <a:off x="0" y="3815211"/>
          <a:ext cx="5486400" cy="500744"/>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Transform the data frame into a CSV dataset.</a:t>
          </a:r>
        </a:p>
      </dsp:txBody>
      <dsp:txXfrm>
        <a:off x="0" y="3815211"/>
        <a:ext cx="5486400" cy="500744"/>
      </dsp:txXfrm>
    </dsp:sp>
    <dsp:sp modelId="{FFB25AA7-C998-49C2-80F3-E000B454C3EB}">
      <dsp:nvSpPr>
        <dsp:cNvPr id="0" name=""/>
        <dsp:cNvSpPr/>
      </dsp:nvSpPr>
      <dsp:spPr>
        <a:xfrm rot="10800000">
          <a:off x="0" y="3052578"/>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Create a "Class" column containing the information from the outcome label</a:t>
          </a:r>
        </a:p>
      </dsp:txBody>
      <dsp:txXfrm rot="10800000">
        <a:off x="0" y="3052578"/>
        <a:ext cx="5486400" cy="500417"/>
      </dsp:txXfrm>
    </dsp:sp>
    <dsp:sp modelId="{297BD505-C619-4BD4-94FB-35DAE75C686F}">
      <dsp:nvSpPr>
        <dsp:cNvPr id="0" name=""/>
        <dsp:cNvSpPr/>
      </dsp:nvSpPr>
      <dsp:spPr>
        <a:xfrm rot="10800000">
          <a:off x="0" y="2289944"/>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Create a landing outcome training label and loop through all the landing outcomes </a:t>
          </a:r>
        </a:p>
      </dsp:txBody>
      <dsp:txXfrm rot="10800000">
        <a:off x="0" y="2289944"/>
        <a:ext cx="5486400" cy="500417"/>
      </dsp:txXfrm>
    </dsp:sp>
    <dsp:sp modelId="{21B929A1-9A4F-478D-9616-0BBB3F5A38BD}">
      <dsp:nvSpPr>
        <dsp:cNvPr id="0" name=""/>
        <dsp:cNvSpPr/>
      </dsp:nvSpPr>
      <dsp:spPr>
        <a:xfrm rot="10800000">
          <a:off x="0" y="1527310"/>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i="0" kern="1200"/>
            <a:t>Calculate the number and occurences of mission outcome per orbit type</a:t>
          </a:r>
          <a:endParaRPr lang="en-GB" sz="1200" kern="1200"/>
        </a:p>
      </dsp:txBody>
      <dsp:txXfrm rot="10800000">
        <a:off x="0" y="1527310"/>
        <a:ext cx="5486400" cy="500417"/>
      </dsp:txXfrm>
    </dsp:sp>
    <dsp:sp modelId="{B2BC6F74-3DBB-4690-B5A8-36B2CA9164A9}">
      <dsp:nvSpPr>
        <dsp:cNvPr id="0" name=""/>
        <dsp:cNvSpPr/>
      </dsp:nvSpPr>
      <dsp:spPr>
        <a:xfrm rot="10800000">
          <a:off x="0" y="764676"/>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i="0" kern="1200"/>
            <a:t>Calculate the number and occurrences of each orbit</a:t>
          </a:r>
          <a:endParaRPr lang="en-GB" sz="1200" kern="1200"/>
        </a:p>
      </dsp:txBody>
      <dsp:txXfrm rot="10800000">
        <a:off x="0" y="764676"/>
        <a:ext cx="5486400" cy="500417"/>
      </dsp:txXfrm>
    </dsp:sp>
    <dsp:sp modelId="{54BB2368-BE04-4E6B-8570-715AAB8DBD2C}">
      <dsp:nvSpPr>
        <dsp:cNvPr id="0" name=""/>
        <dsp:cNvSpPr/>
      </dsp:nvSpPr>
      <dsp:spPr>
        <a:xfrm rot="10800000">
          <a:off x="0" y="2042"/>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0" i="0" kern="1200"/>
            <a:t>Determine the number of launches on each facility</a:t>
          </a:r>
          <a:endParaRPr lang="en-GB" sz="1200" kern="1200"/>
        </a:p>
      </dsp:txBody>
      <dsp:txXfrm rot="10800000">
        <a:off x="0" y="2042"/>
        <a:ext cx="5486400" cy="5004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887151-6241-45EC-9F64-411AA1FEF536}">
      <dsp:nvSpPr>
        <dsp:cNvPr id="0" name=""/>
        <dsp:cNvSpPr/>
      </dsp:nvSpPr>
      <dsp:spPr>
        <a:xfrm>
          <a:off x="4505"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dirty="0"/>
            <a:t>Create a column for the class</a:t>
          </a:r>
          <a:endParaRPr lang="en-GB" sz="1100" kern="1200" dirty="0"/>
        </a:p>
      </dsp:txBody>
      <dsp:txXfrm>
        <a:off x="28169" y="593209"/>
        <a:ext cx="1299277" cy="760635"/>
      </dsp:txXfrm>
    </dsp:sp>
    <dsp:sp modelId="{48CEB831-DEFF-47EC-AB69-450848622377}">
      <dsp:nvSpPr>
        <dsp:cNvPr id="0" name=""/>
        <dsp:cNvSpPr/>
      </dsp:nvSpPr>
      <dsp:spPr>
        <a:xfrm>
          <a:off x="1469611" y="806547"/>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469611" y="873339"/>
        <a:ext cx="199836" cy="200374"/>
      </dsp:txXfrm>
    </dsp:sp>
    <dsp:sp modelId="{7A64730C-158D-44DF-9C77-563F2C62C2B3}">
      <dsp:nvSpPr>
        <dsp:cNvPr id="0" name=""/>
        <dsp:cNvSpPr/>
      </dsp:nvSpPr>
      <dsp:spPr>
        <a:xfrm>
          <a:off x="1889752"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Standardize the data</a:t>
          </a:r>
        </a:p>
      </dsp:txBody>
      <dsp:txXfrm>
        <a:off x="1913416" y="593209"/>
        <a:ext cx="1299277" cy="760635"/>
      </dsp:txXfrm>
    </dsp:sp>
    <dsp:sp modelId="{24EC8FEE-9A93-4368-8752-3A7DE381EB83}">
      <dsp:nvSpPr>
        <dsp:cNvPr id="0" name=""/>
        <dsp:cNvSpPr/>
      </dsp:nvSpPr>
      <dsp:spPr>
        <a:xfrm>
          <a:off x="3354859" y="806547"/>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3354859" y="873339"/>
        <a:ext cx="199836" cy="200374"/>
      </dsp:txXfrm>
    </dsp:sp>
    <dsp:sp modelId="{D277C529-0E03-447C-9B42-1AB87AC4FC2E}">
      <dsp:nvSpPr>
        <dsp:cNvPr id="0" name=""/>
        <dsp:cNvSpPr/>
      </dsp:nvSpPr>
      <dsp:spPr>
        <a:xfrm>
          <a:off x="3775000"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Split data into training data and test data</a:t>
          </a:r>
        </a:p>
      </dsp:txBody>
      <dsp:txXfrm>
        <a:off x="3798664" y="593209"/>
        <a:ext cx="1299277" cy="760635"/>
      </dsp:txXfrm>
    </dsp:sp>
    <dsp:sp modelId="{04194572-5C8E-41C1-BABE-2DE8289F34D3}">
      <dsp:nvSpPr>
        <dsp:cNvPr id="0" name=""/>
        <dsp:cNvSpPr/>
      </dsp:nvSpPr>
      <dsp:spPr>
        <a:xfrm rot="5400000">
          <a:off x="4305562" y="1471770"/>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4348115" y="1496009"/>
        <a:ext cx="200374" cy="199836"/>
      </dsp:txXfrm>
    </dsp:sp>
    <dsp:sp modelId="{210C10A1-3F80-43A5-A171-9E604F6E18A0}">
      <dsp:nvSpPr>
        <dsp:cNvPr id="0" name=""/>
        <dsp:cNvSpPr/>
      </dsp:nvSpPr>
      <dsp:spPr>
        <a:xfrm>
          <a:off x="3775000"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Create a GridSearchCV object and fit different ML objects.</a:t>
          </a:r>
          <a:endParaRPr lang="en-GB" sz="1100" kern="1200"/>
        </a:p>
      </dsp:txBody>
      <dsp:txXfrm>
        <a:off x="3798664" y="1939814"/>
        <a:ext cx="1299277" cy="760635"/>
      </dsp:txXfrm>
    </dsp:sp>
    <dsp:sp modelId="{80B27AB7-994B-474B-9B5C-1593308CF2DD}">
      <dsp:nvSpPr>
        <dsp:cNvPr id="0" name=""/>
        <dsp:cNvSpPr/>
      </dsp:nvSpPr>
      <dsp:spPr>
        <a:xfrm rot="10800000">
          <a:off x="3371018" y="2153152"/>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3456662" y="2219944"/>
        <a:ext cx="199836" cy="200374"/>
      </dsp:txXfrm>
    </dsp:sp>
    <dsp:sp modelId="{67A3C756-002B-437F-A3C7-E01F371AFC89}">
      <dsp:nvSpPr>
        <dsp:cNvPr id="0" name=""/>
        <dsp:cNvSpPr/>
      </dsp:nvSpPr>
      <dsp:spPr>
        <a:xfrm>
          <a:off x="1889752"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Calculate the accuracy on the test data</a:t>
          </a:r>
          <a:endParaRPr lang="en-GB" sz="1100" kern="1200"/>
        </a:p>
      </dsp:txBody>
      <dsp:txXfrm>
        <a:off x="1913416" y="1939814"/>
        <a:ext cx="1299277" cy="760635"/>
      </dsp:txXfrm>
    </dsp:sp>
    <dsp:sp modelId="{639F5428-C8C3-46F1-A403-2B0974C632D1}">
      <dsp:nvSpPr>
        <dsp:cNvPr id="0" name=""/>
        <dsp:cNvSpPr/>
      </dsp:nvSpPr>
      <dsp:spPr>
        <a:xfrm rot="10800000">
          <a:off x="1485771" y="2153152"/>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1571415" y="2219944"/>
        <a:ext cx="199836" cy="200374"/>
      </dsp:txXfrm>
    </dsp:sp>
    <dsp:sp modelId="{24B04E6A-1B2B-47B6-BAD1-8B15FB3A0890}">
      <dsp:nvSpPr>
        <dsp:cNvPr id="0" name=""/>
        <dsp:cNvSpPr/>
      </dsp:nvSpPr>
      <dsp:spPr>
        <a:xfrm>
          <a:off x="4505"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Choose the best ML method</a:t>
          </a:r>
        </a:p>
      </dsp:txBody>
      <dsp:txXfrm>
        <a:off x="28169" y="1939814"/>
        <a:ext cx="1299277" cy="760635"/>
      </dsp:txXfrm>
    </dsp:sp>
    <dsp:sp modelId="{464765F4-3CA6-4D57-9536-855B27DF512F}">
      <dsp:nvSpPr>
        <dsp:cNvPr id="0" name=""/>
        <dsp:cNvSpPr/>
      </dsp:nvSpPr>
      <dsp:spPr>
        <a:xfrm rot="5400000">
          <a:off x="535067" y="2818375"/>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577620" y="2842614"/>
        <a:ext cx="200374" cy="199836"/>
      </dsp:txXfrm>
    </dsp:sp>
    <dsp:sp modelId="{4F53F449-3F62-49DC-81BA-98912E236171}">
      <dsp:nvSpPr>
        <dsp:cNvPr id="0" name=""/>
        <dsp:cNvSpPr/>
      </dsp:nvSpPr>
      <dsp:spPr>
        <a:xfrm>
          <a:off x="4505" y="326275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Compare the predictions with the real labels</a:t>
          </a:r>
          <a:endParaRPr lang="en-GB" sz="1100" kern="1200"/>
        </a:p>
      </dsp:txBody>
      <dsp:txXfrm>
        <a:off x="28169" y="3286419"/>
        <a:ext cx="1299277" cy="760635"/>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transition spd="slow">
    <p:push/>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Felipekohut/SpaceX-Landing-Prediction/blob/main/SpaceX-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elipekohut/SpaceX-Landing-Prediction/blob/main/SpaceX-EDA-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Felipekohut/SpaceX-Landing-Prediction/blob/main/SpaceX_EDA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elipekohut/SpaceX-Landing-Prediction/blob/main/SpaceX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elipekohut/SpaceX-Landing-Prediction/blob/main/SpaceX_Dashboar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Felipekohut/SpaceX-Landing-Prediction/blob/main/SpaceX_Machine%20Learning%20Prediction.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47.xml"/><Relationship Id="rId3" Type="http://schemas.openxmlformats.org/officeDocument/2006/relationships/image" Target="../media/image3.png"/><Relationship Id="rId7" Type="http://schemas.openxmlformats.org/officeDocument/2006/relationships/slide" Target="slide17.xml"/><Relationship Id="rId12" Type="http://schemas.openxmlformats.org/officeDocument/2006/relationships/slide" Target="slide45.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5.xml"/><Relationship Id="rId11" Type="http://schemas.openxmlformats.org/officeDocument/2006/relationships/slide" Target="slide16.xml"/><Relationship Id="rId5" Type="http://schemas.openxmlformats.org/officeDocument/2006/relationships/slide" Target="slide4.xml"/><Relationship Id="rId10" Type="http://schemas.openxmlformats.org/officeDocument/2006/relationships/slide" Target="slide42.xml"/><Relationship Id="rId4" Type="http://schemas.openxmlformats.org/officeDocument/2006/relationships/slide" Target="slide3.xml"/><Relationship Id="rId9" Type="http://schemas.openxmlformats.org/officeDocument/2006/relationships/slide" Target="slide38.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elipekohut/SpaceX-Landing-Prediction"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space.com/31420-spacex-rocket-landing-success.html"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coursera.org/professional-certificates/ibm-data-science" TargetMode="External"/><Relationship Id="rId5" Type="http://schemas.openxmlformats.org/officeDocument/2006/relationships/hyperlink" Target="https://www.cbinsights.com/research/startup-failure-reasons-top/" TargetMode="External"/><Relationship Id="rId4" Type="http://schemas.openxmlformats.org/officeDocument/2006/relationships/hyperlink" Target="https://www.fortunebusinessinsights.com/industry-reports/space-launch-services-market-101931"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hyperlink" Target="https://github.com/Felipekohut/SpaceX-Landing-Prediction/tree/main/Datasets_Created"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Felipekohut/SpaceX-Landing-Prediction/blob/main/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hyperlink" Target="https://en.wikipedia.org/w/index.php?title=List_of_Falcon_9_and_Falcon_Heavy_launches&amp;oldid=1027686922" TargetMode="External"/><Relationship Id="rId7" Type="http://schemas.openxmlformats.org/officeDocument/2006/relationships/diagramQuickStyle" Target="../diagrams/quickStyle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github.com/Felipekohut/SpaceX-Landing-Prediction/blob/main/SpaceX-webscraping.ipynb" TargetMode="Externa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200854" cy="369332"/>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Felipe Kohut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542411" y="818947"/>
            <a:ext cx="2743200" cy="401638"/>
          </a:xfrm>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3" y="1549401"/>
            <a:ext cx="5201560" cy="4476172"/>
          </a:xfrm>
          <a:prstGeom prst="rect">
            <a:avLst/>
          </a:prstGeom>
        </p:spPr>
        <p:txBody>
          <a:bodyPr/>
          <a:lstStyle/>
          <a:p>
            <a:pPr marL="0" indent="0">
              <a:buNone/>
            </a:pPr>
            <a:r>
              <a:rPr lang="en-US" sz="1800" dirty="0">
                <a:solidFill>
                  <a:schemeClr val="accent3">
                    <a:lumMod val="25000"/>
                  </a:schemeClr>
                </a:solidFill>
                <a:latin typeface="Abadi" panose="020B0604020104020204" pitchFamily="34" charset="0"/>
              </a:rPr>
              <a:t>The goal in this stage is to find patterns in the data and determine the label for training supervised machine learning models.</a:t>
            </a:r>
          </a:p>
          <a:p>
            <a:pPr marL="0" indent="0">
              <a:buNone/>
            </a:pPr>
            <a:r>
              <a:rPr lang="en-US" sz="1800" dirty="0">
                <a:solidFill>
                  <a:schemeClr val="accent3">
                    <a:lumMod val="25000"/>
                  </a:schemeClr>
                </a:solidFill>
                <a:latin typeface="Abadi" panose="020B0604020104020204" pitchFamily="34" charset="0"/>
              </a:rPr>
              <a:t>In the data set, there are several different cases where the rocket did not land successfully. For example, </a:t>
            </a:r>
            <a:r>
              <a:rPr lang="en-US" sz="1800" i="1" dirty="0">
                <a:solidFill>
                  <a:schemeClr val="tx1">
                    <a:lumMod val="95000"/>
                    <a:lumOff val="5000"/>
                  </a:schemeClr>
                </a:solidFill>
                <a:effectLst>
                  <a:outerShdw blurRad="38100" dist="38100" dir="2700000" algn="tl">
                    <a:srgbClr val="000000">
                      <a:alpha val="43137"/>
                    </a:srgbClr>
                  </a:outerShdw>
                </a:effectLst>
              </a:rPr>
              <a:t>True RTLS</a:t>
            </a:r>
            <a:r>
              <a:rPr lang="en-US" sz="1800" dirty="0"/>
              <a:t> </a:t>
            </a:r>
            <a:r>
              <a:rPr lang="en-US" sz="1800" dirty="0">
                <a:latin typeface="Abadi"/>
              </a:rPr>
              <a:t>means the rocket successfully landed on a ground pad while </a:t>
            </a:r>
            <a:r>
              <a:rPr lang="en-US" sz="1800" i="1" dirty="0">
                <a:solidFill>
                  <a:schemeClr val="tx1">
                    <a:lumMod val="95000"/>
                    <a:lumOff val="5000"/>
                  </a:schemeClr>
                </a:solidFill>
                <a:effectLst>
                  <a:outerShdw blurRad="38100" dist="38100" dir="2700000" algn="tl">
                    <a:srgbClr val="000000">
                      <a:alpha val="43137"/>
                    </a:srgbClr>
                  </a:outerShdw>
                </a:effectLst>
              </a:rPr>
              <a:t>False RTLS</a:t>
            </a:r>
            <a:r>
              <a:rPr lang="en-US" sz="1800" dirty="0"/>
              <a:t> </a:t>
            </a:r>
            <a:r>
              <a:rPr lang="en-US" sz="1800" dirty="0">
                <a:latin typeface="Abadi"/>
              </a:rPr>
              <a:t>means the rocket unsuccessfully landed on a ground pad.</a:t>
            </a:r>
            <a:r>
              <a:rPr lang="en-US" sz="1800" dirty="0">
                <a:solidFill>
                  <a:schemeClr val="accent3">
                    <a:lumMod val="25000"/>
                  </a:schemeClr>
                </a:solidFill>
                <a:latin typeface="Abadi"/>
              </a:rPr>
              <a:t> </a:t>
            </a:r>
          </a:p>
          <a:p>
            <a:pPr marL="0" indent="0">
              <a:buNone/>
            </a:pPr>
            <a:r>
              <a:rPr lang="en-US" sz="1800" dirty="0">
                <a:solidFill>
                  <a:schemeClr val="accent3">
                    <a:lumMod val="25000"/>
                  </a:schemeClr>
                </a:solidFill>
                <a:latin typeface="Abadi" panose="020B0604020104020204" pitchFamily="34" charset="0"/>
              </a:rPr>
              <a:t>Those outcomes were converted into Training Labels whereby </a:t>
            </a:r>
            <a:r>
              <a:rPr lang="en-US" sz="1800" i="1" dirty="0">
                <a:solidFill>
                  <a:schemeClr val="tx1">
                    <a:lumMod val="95000"/>
                    <a:lumOff val="5000"/>
                  </a:schemeClr>
                </a:solidFill>
                <a:effectLst>
                  <a:outerShdw blurRad="38100" dist="38100" dir="2700000" algn="tl">
                    <a:srgbClr val="000000">
                      <a:alpha val="43137"/>
                    </a:srgbClr>
                  </a:outerShdw>
                </a:effectLst>
                <a:latin typeface="Abadi" panose="020B0604020104020204" pitchFamily="34" charset="0"/>
              </a:rPr>
              <a:t>1</a:t>
            </a:r>
            <a:r>
              <a:rPr lang="en-US" sz="1800" dirty="0">
                <a:solidFill>
                  <a:schemeClr val="accent3">
                    <a:lumMod val="25000"/>
                  </a:schemeClr>
                </a:solidFill>
                <a:latin typeface="Abadi" panose="020B0604020104020204" pitchFamily="34" charset="0"/>
              </a:rPr>
              <a:t> means the rocket landed successfully while </a:t>
            </a:r>
            <a:r>
              <a:rPr lang="en-US" sz="1800" i="1" dirty="0">
                <a:solidFill>
                  <a:schemeClr val="tx1">
                    <a:lumMod val="95000"/>
                    <a:lumOff val="5000"/>
                  </a:schemeClr>
                </a:solidFill>
                <a:effectLst>
                  <a:outerShdw blurRad="38100" dist="38100" dir="2700000" algn="tl">
                    <a:srgbClr val="000000">
                      <a:alpha val="43137"/>
                    </a:srgbClr>
                  </a:outerShdw>
                </a:effectLst>
                <a:latin typeface="Abadi" panose="020B0604020104020204" pitchFamily="34" charset="0"/>
              </a:rPr>
              <a:t>0</a:t>
            </a:r>
            <a:r>
              <a:rPr lang="en-US" sz="1800" dirty="0">
                <a:solidFill>
                  <a:schemeClr val="accent3">
                    <a:lumMod val="25000"/>
                  </a:schemeClr>
                </a:solidFill>
                <a:latin typeface="Abadi" panose="020B0604020104020204" pitchFamily="34" charset="0"/>
              </a:rPr>
              <a:t> means it was unsuccessful.</a:t>
            </a:r>
          </a:p>
          <a:p>
            <a:pPr marL="0" indent="0">
              <a:buNone/>
            </a:pPr>
            <a:r>
              <a:rPr lang="en-US" sz="1800" dirty="0">
                <a:solidFill>
                  <a:schemeClr val="accent3">
                    <a:lumMod val="25000"/>
                  </a:schemeClr>
                </a:solidFill>
                <a:latin typeface="Abadi" panose="020B0604020104020204" pitchFamily="34" charset="0"/>
              </a:rPr>
              <a:t>URL link: </a:t>
            </a:r>
            <a:r>
              <a:rPr lang="en-US" sz="1800" dirty="0">
                <a:solidFill>
                  <a:schemeClr val="accent3">
                    <a:lumMod val="25000"/>
                  </a:schemeClr>
                </a:solidFill>
                <a:latin typeface="Abadi" panose="020B0604020104020204" pitchFamily="34" charset="0"/>
                <a:hlinkClick r:id="rId3"/>
              </a:rPr>
              <a:t>https://github.com/Felipekohut/SpaceX-Landing-Prediction/blob/main/SpaceX-Data%20wrangling.ipynb</a:t>
            </a:r>
            <a:endParaRPr lang="en-US" sz="18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9" name="Diagram 8"/>
          <p:cNvGraphicFramePr/>
          <p:nvPr>
            <p:extLst>
              <p:ext uri="{D42A27DB-BD31-4B8C-83A1-F6EECF244321}">
                <p14:modId xmlns:p14="http://schemas.microsoft.com/office/powerpoint/2010/main" val="4180379595"/>
              </p:ext>
            </p:extLst>
          </p:nvPr>
        </p:nvGraphicFramePr>
        <p:xfrm>
          <a:off x="5971572" y="1574800"/>
          <a:ext cx="5486400" cy="43179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26622" y="85704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Data visualization helps us understand data by curating it into a form that’s easier to understand, highlighting the trends and outliers. Several types of charts were used in the visualization of the data:</a:t>
            </a:r>
          </a:p>
          <a:p>
            <a:pPr>
              <a:lnSpc>
                <a:spcPct val="100000"/>
              </a:lnSpc>
              <a:spcBef>
                <a:spcPts val="1400"/>
              </a:spcBef>
            </a:pPr>
            <a:r>
              <a:rPr lang="en-US" sz="2200" dirty="0">
                <a:solidFill>
                  <a:schemeClr val="accent3">
                    <a:lumMod val="25000"/>
                  </a:schemeClr>
                </a:solidFill>
                <a:latin typeface="Abadi"/>
              </a:rPr>
              <a:t>Cat plots and scatter plots were used to view the relationships of categorical variables like </a:t>
            </a:r>
            <a:r>
              <a:rPr lang="en-US" sz="2200" i="1" dirty="0">
                <a:solidFill>
                  <a:schemeClr val="accent3">
                    <a:lumMod val="25000"/>
                  </a:schemeClr>
                </a:solidFill>
                <a:effectLst>
                  <a:outerShdw blurRad="38100" dist="38100" dir="2700000" algn="tl">
                    <a:srgbClr val="000000">
                      <a:alpha val="43137"/>
                    </a:srgbClr>
                  </a:outerShdw>
                </a:effectLst>
                <a:latin typeface="Abadi"/>
              </a:rPr>
              <a:t>Launch Site </a:t>
            </a:r>
            <a:r>
              <a:rPr lang="en-US" sz="2200" dirty="0">
                <a:solidFill>
                  <a:schemeClr val="accent3">
                    <a:lumMod val="25000"/>
                  </a:schemeClr>
                </a:solidFill>
                <a:latin typeface="Abadi"/>
              </a:rPr>
              <a:t>and</a:t>
            </a:r>
            <a:r>
              <a:rPr lang="en-US" sz="2200" i="1" dirty="0">
                <a:solidFill>
                  <a:schemeClr val="accent3">
                    <a:lumMod val="25000"/>
                  </a:schemeClr>
                </a:solidFill>
                <a:effectLst>
                  <a:outerShdw blurRad="38100" dist="38100" dir="2700000" algn="tl">
                    <a:srgbClr val="000000">
                      <a:alpha val="43137"/>
                    </a:srgbClr>
                  </a:outerShdw>
                </a:effectLst>
                <a:latin typeface="Abadi"/>
              </a:rPr>
              <a:t> Orbit</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A bar chart was used to visualize the success rate of each orbit type.</a:t>
            </a:r>
          </a:p>
          <a:p>
            <a:pPr>
              <a:lnSpc>
                <a:spcPct val="100000"/>
              </a:lnSpc>
              <a:spcBef>
                <a:spcPts val="1400"/>
              </a:spcBef>
            </a:pPr>
            <a:r>
              <a:rPr lang="en-US" sz="2200" dirty="0">
                <a:solidFill>
                  <a:schemeClr val="accent3">
                    <a:lumMod val="25000"/>
                  </a:schemeClr>
                </a:solidFill>
                <a:latin typeface="Abadi"/>
              </a:rPr>
              <a:t>A line chart was used to visualize the launch success yearly trend.</a:t>
            </a:r>
          </a:p>
          <a:p>
            <a:pPr marL="0" indent="0">
              <a:lnSpc>
                <a:spcPct val="100000"/>
              </a:lnSpc>
              <a:spcBef>
                <a:spcPts val="1400"/>
              </a:spcBef>
              <a:buNone/>
            </a:pPr>
            <a:r>
              <a:rPr lang="en-US" dirty="0"/>
              <a:t>URL link: </a:t>
            </a:r>
            <a:r>
              <a:rPr lang="en-US" dirty="0">
                <a:hlinkClick r:id="rId3"/>
              </a:rPr>
              <a:t>https://github.com/Felipekohut/SpaceX-Landing-Prediction/blob/main/SpaceX-EDA-data%20visualization.ipynb</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Summary of SQL queries that were used:</a:t>
            </a:r>
          </a:p>
          <a:p>
            <a:pPr>
              <a:lnSpc>
                <a:spcPct val="100000"/>
              </a:lnSpc>
              <a:spcBef>
                <a:spcPts val="1400"/>
              </a:spcBef>
            </a:pPr>
            <a:r>
              <a:rPr lang="en-US" sz="2200" dirty="0">
                <a:solidFill>
                  <a:schemeClr val="accent3">
                    <a:lumMod val="25000"/>
                  </a:schemeClr>
                </a:solidFill>
                <a:latin typeface="Abadi" panose="020B0604020104020204" pitchFamily="34" charset="0"/>
              </a:rPr>
              <a:t>Display the names of the unique launch sites in the space mission</a:t>
            </a:r>
          </a:p>
          <a:p>
            <a:pPr>
              <a:lnSpc>
                <a:spcPct val="100000"/>
              </a:lnSpc>
              <a:spcBef>
                <a:spcPts val="1400"/>
              </a:spcBef>
            </a:pPr>
            <a:r>
              <a:rPr lang="en-US" sz="2200" dirty="0">
                <a:solidFill>
                  <a:schemeClr val="accent3">
                    <a:lumMod val="25000"/>
                  </a:schemeClr>
                </a:solidFill>
                <a:latin typeface="Abadi" panose="020B0604020104020204" pitchFamily="34" charset="0"/>
              </a:rPr>
              <a:t>Compare the payload mass with boosters launched by NASA (CRS)</a:t>
            </a:r>
          </a:p>
          <a:p>
            <a:pPr>
              <a:lnSpc>
                <a:spcPct val="100000"/>
              </a:lnSpc>
              <a:spcBef>
                <a:spcPts val="1400"/>
              </a:spcBef>
            </a:pPr>
            <a:r>
              <a:rPr lang="en-US" sz="2200" dirty="0">
                <a:solidFill>
                  <a:schemeClr val="accent3">
                    <a:lumMod val="25000"/>
                  </a:schemeClr>
                </a:solidFill>
                <a:latin typeface="Abadi" panose="020B0604020104020204" pitchFamily="34" charset="0"/>
              </a:rPr>
              <a:t>Display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List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Determine the dates of different landing outcomes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3"/>
              </a:rPr>
              <a:t>https://github.com/Felipekohut/SpaceX-Landing-Prediction/blob/main/SpaceX_EDA_SQL.ipynb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813174"/>
            <a:ext cx="2743200" cy="401638"/>
          </a:xfrm>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87500"/>
            <a:ext cx="10515600" cy="463889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Folium Markers were used to show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launch sites and their nearest important landmarks like railways, highways, cities and coastlines.</a:t>
            </a:r>
          </a:p>
          <a:p>
            <a:pPr>
              <a:lnSpc>
                <a:spcPct val="100000"/>
              </a:lnSpc>
              <a:spcBef>
                <a:spcPts val="1400"/>
              </a:spcBef>
            </a:pPr>
            <a:r>
              <a:rPr lang="en-US" sz="2200" dirty="0">
                <a:solidFill>
                  <a:schemeClr val="accent3">
                    <a:lumMod val="25000"/>
                  </a:schemeClr>
                </a:solidFill>
                <a:latin typeface="Abadi" panose="020B0604020104020204" pitchFamily="34" charset="0"/>
              </a:rPr>
              <a:t>Polylines were used to connect the launch sites to their nearest land marks.</a:t>
            </a:r>
          </a:p>
          <a:p>
            <a:pPr>
              <a:lnSpc>
                <a:spcPct val="100000"/>
              </a:lnSpc>
              <a:spcBef>
                <a:spcPts val="1400"/>
              </a:spcBef>
            </a:pPr>
            <a:r>
              <a:rPr lang="en-US" sz="2200" dirty="0">
                <a:solidFill>
                  <a:schemeClr val="accent3">
                    <a:lumMod val="25000"/>
                  </a:schemeClr>
                </a:solidFill>
                <a:latin typeface="Abadi" panose="020B0604020104020204" pitchFamily="34" charset="0"/>
              </a:rPr>
              <a:t>Furthermore, Folium Circles were used to highlight circle area of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In order to mark the success/failed launches for each site, marker clusters were used on the map. Whereby </a:t>
            </a:r>
            <a:r>
              <a:rPr lang="en-US" sz="2200" dirty="0">
                <a:solidFill>
                  <a:srgbClr val="FF0000"/>
                </a:solidFill>
                <a:effectLst>
                  <a:outerShdw blurRad="38100" dist="38100" dir="2700000" algn="tl">
                    <a:srgbClr val="000000">
                      <a:alpha val="43137"/>
                    </a:srgbClr>
                  </a:outerShdw>
                </a:effectLst>
                <a:latin typeface="Abadi" panose="020B0604020104020204" pitchFamily="34" charset="0"/>
              </a:rPr>
              <a:t>Red</a:t>
            </a:r>
            <a:r>
              <a:rPr lang="en-US" sz="2200" dirty="0">
                <a:solidFill>
                  <a:schemeClr val="accent3">
                    <a:lumMod val="25000"/>
                  </a:schemeClr>
                </a:solidFill>
                <a:latin typeface="Abadi" panose="020B0604020104020204" pitchFamily="34" charset="0"/>
              </a:rPr>
              <a:t> represents rocket launch failures while </a:t>
            </a:r>
            <a:r>
              <a:rPr lang="en-US" sz="2200" dirty="0">
                <a:solidFill>
                  <a:srgbClr val="00B050"/>
                </a:solidFill>
                <a:effectLst>
                  <a:outerShdw blurRad="38100" dist="38100" dir="2700000" algn="tl">
                    <a:srgbClr val="000000">
                      <a:alpha val="43137"/>
                    </a:srgbClr>
                  </a:outerShdw>
                </a:effectLst>
                <a:latin typeface="Abadi" panose="020B0604020104020204" pitchFamily="34" charset="0"/>
              </a:rPr>
              <a:t>Green</a:t>
            </a:r>
            <a:r>
              <a:rPr lang="en-US" sz="2200" dirty="0">
                <a:solidFill>
                  <a:schemeClr val="accent3">
                    <a:lumMod val="25000"/>
                  </a:schemeClr>
                </a:solidFill>
                <a:latin typeface="Abadi" panose="020B0604020104020204" pitchFamily="34" charset="0"/>
              </a:rPr>
              <a:t> represents the successes.</a:t>
            </a:r>
          </a:p>
          <a:p>
            <a:pPr>
              <a:lnSpc>
                <a:spcPct val="100000"/>
              </a:lnSpc>
              <a:spcBef>
                <a:spcPts val="1400"/>
              </a:spcBef>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3"/>
              </a:rPr>
              <a:t>https://github.com/Felipekohut/SpaceX-Landing-Prediction/blob/main/SpaceX_launch_site_location.ipynb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charts and scatter charts were used to visualize the launch records of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These charts displayed the rocket launch success rate per launch site. We are were able to get an understanding of the factors that may have been influencing the success rate at each site. Such as the payload mass and booster versions.</a:t>
            </a:r>
          </a:p>
          <a:p>
            <a:pPr>
              <a:lnSpc>
                <a:spcPct val="100000"/>
              </a:lnSpc>
              <a:spcBef>
                <a:spcPts val="1400"/>
              </a:spcBef>
            </a:pPr>
            <a:r>
              <a:rPr lang="en-US" sz="2200" dirty="0">
                <a:solidFill>
                  <a:schemeClr val="accent3">
                    <a:lumMod val="25000"/>
                  </a:schemeClr>
                </a:solidFill>
                <a:latin typeface="Abadi" panose="020B0604020104020204" pitchFamily="34" charset="0"/>
              </a:rPr>
              <a:t>Successful launches were represented by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1</a:t>
            </a:r>
            <a:r>
              <a:rPr lang="en-US" sz="2200" dirty="0">
                <a:solidFill>
                  <a:schemeClr val="accent3">
                    <a:lumMod val="25000"/>
                  </a:schemeClr>
                </a:solidFill>
                <a:latin typeface="Abadi" panose="020B0604020104020204" pitchFamily="34" charset="0"/>
              </a:rPr>
              <a:t> while failures were represented by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0</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3"/>
              </a:rPr>
              <a:t>https://github.com/Felipekohut/SpaceX-Landing-Prediction/blob/main/SpaceX_Dashboard.ipynb</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965325"/>
            <a:ext cx="5257800" cy="4351338"/>
          </a:xfrm>
          <a:prstGeom prst="rect">
            <a:avLst/>
          </a:prstGeom>
        </p:spPr>
        <p:txBody>
          <a:bodyPr>
            <a:normAutofit fontScale="85000" lnSpcReduction="20000"/>
          </a:body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Scikit</a:t>
            </a:r>
            <a:r>
              <a:rPr lang="en-US" sz="2200" dirty="0">
                <a:solidFill>
                  <a:schemeClr val="accent3">
                    <a:lumMod val="25000"/>
                  </a:schemeClr>
                </a:solidFill>
                <a:latin typeface="Abadi" panose="020B0604020104020204" pitchFamily="34" charset="0"/>
              </a:rPr>
              <a:t>-learn is the primary ML(machine learning) library that was used for predictive analysis. The following took place:</a:t>
            </a:r>
          </a:p>
          <a:p>
            <a:pPr>
              <a:lnSpc>
                <a:spcPct val="100000"/>
              </a:lnSpc>
              <a:spcBef>
                <a:spcPts val="1400"/>
              </a:spcBef>
            </a:pPr>
            <a:r>
              <a:rPr lang="en-US" sz="2200" dirty="0">
                <a:solidFill>
                  <a:schemeClr val="accent3">
                    <a:lumMod val="25000"/>
                  </a:schemeClr>
                </a:solidFill>
                <a:latin typeface="Abadi" panose="020B0604020104020204" pitchFamily="34" charset="0"/>
              </a:rPr>
              <a:t>Created a machine learning pipeline to predict if the first stage will land given the data.</a:t>
            </a:r>
          </a:p>
          <a:p>
            <a:pPr>
              <a:lnSpc>
                <a:spcPct val="100000"/>
              </a:lnSpc>
              <a:spcBef>
                <a:spcPts val="1400"/>
              </a:spcBef>
            </a:pPr>
            <a:r>
              <a:rPr lang="en-US" sz="2200" dirty="0">
                <a:solidFill>
                  <a:schemeClr val="accent3">
                    <a:lumMod val="25000"/>
                  </a:schemeClr>
                </a:solidFill>
                <a:latin typeface="Abadi" panose="020B0604020104020204" pitchFamily="34" charset="0"/>
              </a:rPr>
              <a:t>Using </a:t>
            </a:r>
            <a:r>
              <a:rPr lang="en-US" sz="2200" i="1"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found the best ML method for predictions.</a:t>
            </a:r>
          </a:p>
          <a:p>
            <a:pPr>
              <a:lnSpc>
                <a:spcPct val="100000"/>
              </a:lnSpc>
              <a:spcBef>
                <a:spcPts val="1400"/>
              </a:spcBef>
            </a:pPr>
            <a:r>
              <a:rPr lang="en-US" sz="2200" dirty="0">
                <a:solidFill>
                  <a:schemeClr val="accent3">
                    <a:lumMod val="25000"/>
                  </a:schemeClr>
                </a:solidFill>
                <a:latin typeface="Abadi" panose="020B0604020104020204" pitchFamily="34" charset="0"/>
              </a:rPr>
              <a:t>Compared the predictions with the real labels.</a:t>
            </a:r>
          </a:p>
          <a:p>
            <a:pPr>
              <a:lnSpc>
                <a:spcPct val="100000"/>
              </a:lnSpc>
              <a:spcBef>
                <a:spcPts val="1400"/>
              </a:spcBef>
            </a:pPr>
            <a:r>
              <a:rPr lang="en-US" sz="2200" dirty="0">
                <a:solidFill>
                  <a:schemeClr val="accent3">
                    <a:lumMod val="25000"/>
                  </a:schemeClr>
                </a:solidFill>
                <a:latin typeface="Abadi" panose="020B0604020104020204" pitchFamily="34" charset="0"/>
              </a:rPr>
              <a:t>The ML model scored an accuracy of 83.33%</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3"/>
              </a:rPr>
              <a:t>https://github.com/Felipekohut/SpaceX-Landing-Prediction/blob/main/SpaceX_Machine%20Learning%20Prediction.ipynb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6" name="Diagram 5"/>
          <p:cNvGraphicFramePr/>
          <p:nvPr>
            <p:extLst>
              <p:ext uri="{D42A27DB-BD31-4B8C-83A1-F6EECF244321}">
                <p14:modId xmlns:p14="http://schemas.microsoft.com/office/powerpoint/2010/main" val="2546501721"/>
              </p:ext>
            </p:extLst>
          </p:nvPr>
        </p:nvGraphicFramePr>
        <p:xfrm>
          <a:off x="6151716" y="1385309"/>
          <a:ext cx="5126111" cy="46402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334875" cy="38949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exploratory data analysis has shown us that successful landing outcomes are somewhat correlated with flight number. It was also apparent that successful landing outcomes have had a significant increase since the year 2015.</a:t>
            </a:r>
          </a:p>
          <a:p>
            <a:pPr>
              <a:lnSpc>
                <a:spcPct val="100000"/>
              </a:lnSpc>
              <a:spcBef>
                <a:spcPts val="1400"/>
              </a:spcBef>
            </a:pPr>
            <a:r>
              <a:rPr lang="en-US" sz="2200" dirty="0">
                <a:solidFill>
                  <a:schemeClr val="accent3">
                    <a:lumMod val="25000"/>
                  </a:schemeClr>
                </a:solidFill>
                <a:latin typeface="Abadi" panose="020B0604020104020204" pitchFamily="34" charset="0"/>
              </a:rPr>
              <a:t>All launch sites are located near the coast line. Perhaps, this makes it easier to test rocket landings in the water.</a:t>
            </a:r>
          </a:p>
          <a:p>
            <a:pPr>
              <a:lnSpc>
                <a:spcPct val="100000"/>
              </a:lnSpc>
              <a:spcBef>
                <a:spcPts val="1400"/>
              </a:spcBef>
            </a:pPr>
            <a:r>
              <a:rPr lang="en-US" sz="2200" dirty="0">
                <a:solidFill>
                  <a:schemeClr val="accent3">
                    <a:lumMod val="25000"/>
                  </a:schemeClr>
                </a:solidFill>
                <a:latin typeface="Abadi" panose="020B0604020104020204" pitchFamily="34" charset="0"/>
              </a:rPr>
              <a:t>Furthermore, the sites are also located near highways and railways. This may facilitate transportation of equipment and research material.</a:t>
            </a:r>
          </a:p>
          <a:p>
            <a:pPr>
              <a:lnSpc>
                <a:spcPct val="100000"/>
              </a:lnSpc>
              <a:spcBef>
                <a:spcPts val="1400"/>
              </a:spcBef>
            </a:pPr>
            <a:r>
              <a:rPr lang="en-US" sz="2200" dirty="0">
                <a:solidFill>
                  <a:schemeClr val="accent3">
                    <a:lumMod val="25000"/>
                  </a:schemeClr>
                </a:solidFill>
                <a:latin typeface="Abadi" panose="020B0604020104020204" pitchFamily="34" charset="0"/>
              </a:rPr>
              <a:t>The machine learning models that were built, were able to predict the landing success of rockets with an accuracy score of 83.33%. This accuracy can be increased in future projects with more data.</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18</a:t>
            </a:fld>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9211" y="1389368"/>
            <a:ext cx="6443589" cy="5284235"/>
          </a:xfrm>
          <a:prstGeom prst="rect">
            <a:avLst/>
          </a:prstGeom>
        </p:spPr>
      </p:pic>
      <p:sp>
        <p:nvSpPr>
          <p:cNvPr id="8" name="TextBox 7"/>
          <p:cNvSpPr txBox="1"/>
          <p:nvPr/>
        </p:nvSpPr>
        <p:spPr>
          <a:xfrm>
            <a:off x="469900" y="1389368"/>
            <a:ext cx="3894211" cy="3693319"/>
          </a:xfrm>
          <a:prstGeom prst="rect">
            <a:avLst/>
          </a:prstGeom>
          <a:noFill/>
        </p:spPr>
        <p:txBody>
          <a:bodyPr wrap="square" rtlCol="0">
            <a:spAutoFit/>
          </a:bodyPr>
          <a:lstStyle/>
          <a:p>
            <a:pPr marL="285750" indent="-285750">
              <a:buFont typeface="Arial" pitchFamily="34" charset="0"/>
              <a:buChar char="•"/>
            </a:pPr>
            <a:r>
              <a:rPr lang="en-US" dirty="0"/>
              <a:t>It appears that there were more successful landings as the flight numbers increased. It also seems that launch site </a:t>
            </a:r>
            <a:r>
              <a:rPr lang="en-US" b="1" dirty="0"/>
              <a:t>CCAFS SLC 40</a:t>
            </a:r>
            <a:r>
              <a:rPr lang="en-US" dirty="0"/>
              <a:t> had the most number of landing attempts while the site </a:t>
            </a:r>
            <a:r>
              <a:rPr lang="en-US" b="1" dirty="0"/>
              <a:t>VAFB SLC 4E</a:t>
            </a:r>
            <a:r>
              <a:rPr lang="en-US" dirty="0"/>
              <a:t> had the least number of attempts.</a:t>
            </a:r>
          </a:p>
          <a:p>
            <a:pPr marL="285750" indent="-285750">
              <a:buFont typeface="Arial" pitchFamily="34" charset="0"/>
              <a:buChar char="•"/>
            </a:pPr>
            <a:endParaRPr lang="en-US" dirty="0"/>
          </a:p>
          <a:p>
            <a:pPr marL="285750" indent="-285750">
              <a:buFont typeface="Arial" pitchFamily="34" charset="0"/>
              <a:buChar char="•"/>
            </a:pPr>
            <a:r>
              <a:rPr lang="en-US" dirty="0"/>
              <a:t>Looking at the second chart, we can see that there is no Launch Site with a success rate below 60%.</a:t>
            </a:r>
          </a:p>
          <a:p>
            <a:endParaRPr lang="en-GB" dirty="0"/>
          </a:p>
        </p:txBody>
      </p:sp>
      <p:cxnSp>
        <p:nvCxnSpPr>
          <p:cNvPr id="10" name="Straight Arrow Connector 9"/>
          <p:cNvCxnSpPr/>
          <p:nvPr/>
        </p:nvCxnSpPr>
        <p:spPr>
          <a:xfrm flipH="1">
            <a:off x="6997700" y="4495800"/>
            <a:ext cx="647700" cy="772319"/>
          </a:xfrm>
          <a:prstGeom prst="straightConnector1">
            <a:avLst/>
          </a:prstGeom>
          <a:ln w="38100">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65605948"/>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06247"/>
            <a:ext cx="2743200" cy="401638"/>
          </a:xfrm>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476" b="17726"/>
          <a:stretch/>
        </p:blipFill>
        <p:spPr>
          <a:xfrm>
            <a:off x="989887" y="1548000"/>
            <a:ext cx="10058400" cy="3672000"/>
          </a:xfrm>
          <a:prstGeom prst="rect">
            <a:avLst/>
          </a:prstGeom>
        </p:spPr>
      </p:pic>
      <p:sp>
        <p:nvSpPr>
          <p:cNvPr id="3" name="TextBox 2"/>
          <p:cNvSpPr txBox="1"/>
          <p:nvPr/>
        </p:nvSpPr>
        <p:spPr>
          <a:xfrm>
            <a:off x="989887" y="5404666"/>
            <a:ext cx="10058400" cy="707886"/>
          </a:xfrm>
          <a:prstGeom prst="rect">
            <a:avLst/>
          </a:prstGeom>
          <a:noFill/>
        </p:spPr>
        <p:txBody>
          <a:bodyPr wrap="square" rtlCol="0">
            <a:spAutoFit/>
          </a:bodyPr>
          <a:lstStyle/>
          <a:p>
            <a:pPr marL="285750" indent="-285750">
              <a:buFont typeface="Arial" pitchFamily="34" charset="0"/>
              <a:buChar char="•"/>
            </a:pPr>
            <a:r>
              <a:rPr lang="en-US" sz="2000" dirty="0"/>
              <a:t>Now if you observe the scatter point chart, you will find for the VAFB-SLC launch site there are no rockets launched for heavy payload mass(greater than 10000).</a:t>
            </a:r>
            <a:endParaRPr lang="en-GB" sz="2000" dirty="0"/>
          </a:p>
        </p:txBody>
      </p:sp>
    </p:spTree>
    <p:extLst>
      <p:ext uri="{BB962C8B-B14F-4D97-AF65-F5344CB8AC3E}">
        <p14:creationId xmlns:p14="http://schemas.microsoft.com/office/powerpoint/2010/main" val="3869789237"/>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542411" y="673361"/>
            <a:ext cx="2743200" cy="401638"/>
          </a:xfrm>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6" y="1663700"/>
            <a:ext cx="9366403" cy="454660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4" action="ppaction://hlinksldjump"/>
              </a:rPr>
              <a:t>Executive Summary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5" action="ppaction://hlinksldjump"/>
              </a:rPr>
              <a:t>Introduction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6" action="ppaction://hlinksldjump"/>
              </a:rPr>
              <a:t>Methodology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7" action="ppaction://hlinksldjump"/>
              </a:rPr>
              <a:t>Insights Drawn From E.D.A</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8" action="ppaction://hlinksldjump"/>
              </a:rPr>
              <a:t>Launch Sites Proximities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9" action="ppaction://hlinksldjump"/>
              </a:rPr>
              <a:t>Dashboard</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0" action="ppaction://hlinksldjump"/>
              </a:rPr>
              <a:t>Predictive Analytics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1" action="ppaction://hlinksldjump"/>
              </a:rPr>
              <a:t>Results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2" action="ppaction://hlinksldjump"/>
              </a:rPr>
              <a:t>Conclusion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3" action="ppaction://hlinksldjump"/>
              </a:rPr>
              <a:t>Appendix</a:t>
            </a: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88522" y="813174"/>
            <a:ext cx="2743200" cy="401638"/>
          </a:xfrm>
        </p:spPr>
        <p:txBody>
          <a:bodyPr/>
          <a:lstStyle/>
          <a:p>
            <a:fld id="{5075537C-CA84-1446-933C-8E9D027F9201}" type="slidenum">
              <a:rPr lang="en-US" smtClean="0"/>
              <a:t>20</a:t>
            </a:fld>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5616" t="-4287" r="15559" b="4287"/>
          <a:stretch/>
        </p:blipFill>
        <p:spPr>
          <a:xfrm>
            <a:off x="3738700" y="1224000"/>
            <a:ext cx="7272000" cy="4908627"/>
          </a:xfrm>
          <a:prstGeom prst="rect">
            <a:avLst/>
          </a:prstGeom>
        </p:spPr>
      </p:pic>
      <p:sp>
        <p:nvSpPr>
          <p:cNvPr id="3" name="TextBox 2"/>
          <p:cNvSpPr txBox="1"/>
          <p:nvPr/>
        </p:nvSpPr>
        <p:spPr>
          <a:xfrm>
            <a:off x="770011" y="1458383"/>
            <a:ext cx="2824089" cy="1569660"/>
          </a:xfrm>
          <a:prstGeom prst="rect">
            <a:avLst/>
          </a:prstGeom>
          <a:noFill/>
        </p:spPr>
        <p:txBody>
          <a:bodyPr wrap="square" rtlCol="0">
            <a:spAutoFit/>
          </a:bodyPr>
          <a:lstStyle/>
          <a:p>
            <a:r>
              <a:rPr lang="en-US" sz="2400" dirty="0"/>
              <a:t>The orbit types </a:t>
            </a:r>
            <a:r>
              <a:rPr lang="en-US" sz="2400" b="1" dirty="0"/>
              <a:t>SSO</a:t>
            </a:r>
            <a:r>
              <a:rPr lang="en-US" sz="2400" dirty="0"/>
              <a:t>, </a:t>
            </a:r>
            <a:r>
              <a:rPr lang="en-US" sz="2400" b="1" dirty="0"/>
              <a:t>HEO</a:t>
            </a:r>
            <a:r>
              <a:rPr lang="en-US" sz="2400" dirty="0"/>
              <a:t>, </a:t>
            </a:r>
            <a:r>
              <a:rPr lang="en-US" sz="2400" b="1" dirty="0"/>
              <a:t>GEO</a:t>
            </a:r>
            <a:r>
              <a:rPr lang="en-US" sz="2400" dirty="0"/>
              <a:t> and </a:t>
            </a:r>
            <a:r>
              <a:rPr lang="en-US" sz="2400" b="1" dirty="0"/>
              <a:t>ES-L1</a:t>
            </a:r>
            <a:r>
              <a:rPr lang="en-US" sz="2400" dirty="0"/>
              <a:t> had the highest success rate.</a:t>
            </a:r>
            <a:endParaRPr lang="en-GB" sz="2400" dirty="0"/>
          </a:p>
        </p:txBody>
      </p:sp>
    </p:spTree>
    <p:extLst>
      <p:ext uri="{BB962C8B-B14F-4D97-AF65-F5344CB8AC3E}">
        <p14:creationId xmlns:p14="http://schemas.microsoft.com/office/powerpoint/2010/main" val="80090182"/>
      </p:ext>
    </p:extLst>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88522" y="813174"/>
            <a:ext cx="2743200" cy="401638"/>
          </a:xfrm>
        </p:spPr>
        <p:txBody>
          <a:bodyPr/>
          <a:lstStyle/>
          <a:p>
            <a:fld id="{5075537C-CA84-1446-933C-8E9D027F9201}" type="slidenum">
              <a:rPr lang="en-US" smtClean="0"/>
              <a:t>21</a:t>
            </a:fld>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2670" b="12670"/>
          <a:stretch/>
        </p:blipFill>
        <p:spPr>
          <a:xfrm>
            <a:off x="897010" y="864000"/>
            <a:ext cx="10291689" cy="4592465"/>
          </a:xfrm>
          <a:prstGeom prst="rect">
            <a:avLst/>
          </a:prstGeom>
        </p:spPr>
      </p:pic>
      <p:sp>
        <p:nvSpPr>
          <p:cNvPr id="3" name="TextBox 2"/>
          <p:cNvSpPr txBox="1"/>
          <p:nvPr/>
        </p:nvSpPr>
        <p:spPr>
          <a:xfrm>
            <a:off x="897010" y="5562600"/>
            <a:ext cx="10164690" cy="707886"/>
          </a:xfrm>
          <a:prstGeom prst="rect">
            <a:avLst/>
          </a:prstGeom>
          <a:noFill/>
        </p:spPr>
        <p:txBody>
          <a:bodyPr wrap="square" rtlCol="0">
            <a:spAutoFit/>
          </a:bodyPr>
          <a:lstStyle/>
          <a:p>
            <a:r>
              <a:rPr lang="en-US" sz="2000" dirty="0"/>
              <a:t>You can see that in the LEO orbit the Success appears related to the number of flights; on the other hand, there seems to be no relationship between flight number when in GTO orbit.</a:t>
            </a:r>
            <a:endParaRPr lang="en-GB" sz="2000" dirty="0"/>
          </a:p>
        </p:txBody>
      </p:sp>
    </p:spTree>
    <p:extLst>
      <p:ext uri="{BB962C8B-B14F-4D97-AF65-F5344CB8AC3E}">
        <p14:creationId xmlns:p14="http://schemas.microsoft.com/office/powerpoint/2010/main" val="1106727586"/>
      </p:ext>
    </p:extLst>
  </p:cSld>
  <p:clrMapOvr>
    <a:masterClrMapping/>
  </p:clrMapOvr>
  <p:transition spd="slow">
    <p:push/>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50906" y="813174"/>
            <a:ext cx="2743200" cy="401638"/>
          </a:xfrm>
        </p:spPr>
        <p:txBody>
          <a:bodyPr/>
          <a:lstStyle/>
          <a:p>
            <a:fld id="{5075537C-CA84-1446-933C-8E9D027F9201}" type="slidenum">
              <a:rPr lang="en-US" smtClean="0"/>
              <a:t>22</a:t>
            </a:fld>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13914"/>
          <a:stretch/>
        </p:blipFill>
        <p:spPr>
          <a:xfrm>
            <a:off x="872493" y="1418880"/>
            <a:ext cx="9050013" cy="4248000"/>
          </a:xfrm>
          <a:prstGeom prst="rect">
            <a:avLst/>
          </a:prstGeom>
        </p:spPr>
      </p:pic>
      <p:sp>
        <p:nvSpPr>
          <p:cNvPr id="2" name="TextBox 1"/>
          <p:cNvSpPr txBox="1"/>
          <p:nvPr/>
        </p:nvSpPr>
        <p:spPr>
          <a:xfrm>
            <a:off x="872493" y="5778500"/>
            <a:ext cx="10176507" cy="923330"/>
          </a:xfrm>
          <a:prstGeom prst="rect">
            <a:avLst/>
          </a:prstGeom>
          <a:noFill/>
        </p:spPr>
        <p:txBody>
          <a:bodyPr wrap="square" rtlCol="0">
            <a:spAutoFit/>
          </a:bodyPr>
          <a:lstStyle/>
          <a:p>
            <a:pPr marL="285750" indent="-285750">
              <a:buFont typeface="Arial" pitchFamily="34" charset="0"/>
              <a:buChar char="•"/>
            </a:pPr>
            <a:r>
              <a:rPr lang="en-US" dirty="0"/>
              <a:t>With heavy payloads the successful landing or positive landing rate are more for Polar, LEO and ISS.</a:t>
            </a:r>
          </a:p>
          <a:p>
            <a:pPr marL="285750" indent="-285750">
              <a:buFont typeface="Arial" pitchFamily="34" charset="0"/>
              <a:buChar char="•"/>
            </a:pPr>
            <a:r>
              <a:rPr lang="en-US" dirty="0"/>
              <a:t>However for GTO we cannot distinguish this well as both positive landing rate and negative landing(unsuccessful mission) are both there.</a:t>
            </a:r>
          </a:p>
        </p:txBody>
      </p:sp>
    </p:spTree>
    <p:extLst>
      <p:ext uri="{BB962C8B-B14F-4D97-AF65-F5344CB8AC3E}">
        <p14:creationId xmlns:p14="http://schemas.microsoft.com/office/powerpoint/2010/main" val="3145340593"/>
      </p:ext>
    </p:extLst>
  </p:cSld>
  <p:clrMapOvr>
    <a:masterClrMapping/>
  </p:clrMapOvr>
  <p:transition spd="slow">
    <p:push/>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9913"/>
          <a:stretch/>
        </p:blipFill>
        <p:spPr>
          <a:xfrm>
            <a:off x="998611" y="1602708"/>
            <a:ext cx="10058400" cy="3780000"/>
          </a:xfrm>
          <a:prstGeom prst="rect">
            <a:avLst/>
          </a:prstGeom>
        </p:spPr>
      </p:pic>
      <p:sp>
        <p:nvSpPr>
          <p:cNvPr id="3" name="TextBox 2"/>
          <p:cNvSpPr txBox="1"/>
          <p:nvPr/>
        </p:nvSpPr>
        <p:spPr>
          <a:xfrm>
            <a:off x="998611" y="5537200"/>
            <a:ext cx="10058400" cy="400110"/>
          </a:xfrm>
          <a:prstGeom prst="rect">
            <a:avLst/>
          </a:prstGeom>
          <a:noFill/>
        </p:spPr>
        <p:txBody>
          <a:bodyPr wrap="square" rtlCol="0">
            <a:spAutoFit/>
          </a:bodyPr>
          <a:lstStyle/>
          <a:p>
            <a:r>
              <a:rPr lang="en-US" sz="2000" dirty="0"/>
              <a:t>It is apparent that the success rate has significantly increased from 2013 to 2020</a:t>
            </a:r>
            <a:r>
              <a:rPr lang="en-US" dirty="0"/>
              <a:t>.</a:t>
            </a:r>
            <a:endParaRPr lang="en-GB" dirty="0"/>
          </a:p>
        </p:txBody>
      </p:sp>
    </p:spTree>
    <p:extLst>
      <p:ext uri="{BB962C8B-B14F-4D97-AF65-F5344CB8AC3E}">
        <p14:creationId xmlns:p14="http://schemas.microsoft.com/office/powerpoint/2010/main" val="706594483"/>
      </p:ext>
    </p:extLst>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793547"/>
            <a:ext cx="2743200" cy="401638"/>
          </a:xfrm>
        </p:spPr>
        <p:txBody>
          <a:bodyPr/>
          <a:lstStyle/>
          <a:p>
            <a:fld id="{5075537C-CA84-1446-933C-8E9D027F9201}" type="slidenum">
              <a:rPr lang="en-US"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41869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Given the data, these are the names of the launch sites where different rocket landings where attempted:</a:t>
            </a:r>
          </a:p>
          <a:p>
            <a:pPr>
              <a:lnSpc>
                <a:spcPct val="100000"/>
              </a:lnSpc>
              <a:spcBef>
                <a:spcPts val="1400"/>
              </a:spcBef>
            </a:pPr>
            <a:r>
              <a:rPr lang="en-GB" sz="2400" dirty="0"/>
              <a:t>CCAFS LC-40</a:t>
            </a:r>
          </a:p>
          <a:p>
            <a:pPr fontAlgn="ctr"/>
            <a:r>
              <a:rPr lang="en-GB" sz="2400" dirty="0"/>
              <a:t>CCAFS SLC-40</a:t>
            </a:r>
          </a:p>
          <a:p>
            <a:pPr fontAlgn="ctr"/>
            <a:r>
              <a:rPr lang="en-GB" sz="2400" dirty="0"/>
              <a:t>KSC LC-39A</a:t>
            </a:r>
          </a:p>
          <a:p>
            <a:pPr fontAlgn="ctr"/>
            <a:r>
              <a:rPr lang="en-GB" sz="2400" dirty="0"/>
              <a:t>VAFB SLC-4E</a:t>
            </a:r>
          </a:p>
          <a:p>
            <a:pPr marL="0" indent="0" fontAlgn="ctr">
              <a:buNone/>
            </a:pPr>
            <a:endParaRPr lang="en-GB" sz="2400" dirty="0"/>
          </a:p>
          <a:p>
            <a:pPr>
              <a:lnSpc>
                <a:spcPct val="100000"/>
              </a:lnSpc>
              <a:spcBef>
                <a:spcPts val="1400"/>
              </a:spcBef>
            </a:pPr>
            <a:endParaRPr lang="en-GB" sz="24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120698"/>
            <a:ext cx="9858988" cy="765175"/>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5 records where launch sites begin with the letters 'CCA'. As we can see, there are other organizations besides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that were testing their rockets.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Beginning with 'CCA'</a:t>
            </a:r>
          </a:p>
        </p:txBody>
      </p:sp>
      <p:graphicFrame>
        <p:nvGraphicFramePr>
          <p:cNvPr id="6" name="Table 5"/>
          <p:cNvGraphicFramePr>
            <a:graphicFrameLocks noGrp="1"/>
          </p:cNvGraphicFramePr>
          <p:nvPr>
            <p:extLst>
              <p:ext uri="{D42A27DB-BD31-4B8C-83A1-F6EECF244321}">
                <p14:modId xmlns:p14="http://schemas.microsoft.com/office/powerpoint/2010/main" val="1443682646"/>
              </p:ext>
            </p:extLst>
          </p:nvPr>
        </p:nvGraphicFramePr>
        <p:xfrm>
          <a:off x="770011" y="1604434"/>
          <a:ext cx="9858988" cy="3040784"/>
        </p:xfrm>
        <a:graphic>
          <a:graphicData uri="http://schemas.openxmlformats.org/drawingml/2006/table">
            <a:tbl>
              <a:tblPr firstRow="1" bandRow="1">
                <a:tableStyleId>{5C22544A-7EE6-4342-B048-85BDC9FD1C3A}</a:tableStyleId>
              </a:tblPr>
              <a:tblGrid>
                <a:gridCol w="1302068">
                  <a:extLst>
                    <a:ext uri="{9D8B030D-6E8A-4147-A177-3AD203B41FA5}">
                      <a16:colId xmlns:a16="http://schemas.microsoft.com/office/drawing/2014/main" val="20000"/>
                    </a:ext>
                  </a:extLst>
                </a:gridCol>
                <a:gridCol w="1666598">
                  <a:extLst>
                    <a:ext uri="{9D8B030D-6E8A-4147-A177-3AD203B41FA5}">
                      <a16:colId xmlns:a16="http://schemas.microsoft.com/office/drawing/2014/main" val="20001"/>
                    </a:ext>
                  </a:extLst>
                </a:gridCol>
                <a:gridCol w="1049274">
                  <a:extLst>
                    <a:ext uri="{9D8B030D-6E8A-4147-A177-3AD203B41FA5}">
                      <a16:colId xmlns:a16="http://schemas.microsoft.com/office/drawing/2014/main" val="20002"/>
                    </a:ext>
                  </a:extLst>
                </a:gridCol>
                <a:gridCol w="1893697">
                  <a:extLst>
                    <a:ext uri="{9D8B030D-6E8A-4147-A177-3AD203B41FA5}">
                      <a16:colId xmlns:a16="http://schemas.microsoft.com/office/drawing/2014/main" val="20003"/>
                    </a:ext>
                  </a:extLst>
                </a:gridCol>
                <a:gridCol w="1955165">
                  <a:extLst>
                    <a:ext uri="{9D8B030D-6E8A-4147-A177-3AD203B41FA5}">
                      <a16:colId xmlns:a16="http://schemas.microsoft.com/office/drawing/2014/main" val="20004"/>
                    </a:ext>
                  </a:extLst>
                </a:gridCol>
                <a:gridCol w="1992186">
                  <a:extLst>
                    <a:ext uri="{9D8B030D-6E8A-4147-A177-3AD203B41FA5}">
                      <a16:colId xmlns:a16="http://schemas.microsoft.com/office/drawing/2014/main" val="20005"/>
                    </a:ext>
                  </a:extLst>
                </a:gridCol>
              </a:tblGrid>
              <a:tr h="466073">
                <a:tc>
                  <a:txBody>
                    <a:bodyPr/>
                    <a:lstStyle/>
                    <a:p>
                      <a:pPr algn="r" fontAlgn="ctr"/>
                      <a:r>
                        <a:rPr lang="en-GB" b="1" dirty="0">
                          <a:effectLst/>
                        </a:rPr>
                        <a:t>Date</a:t>
                      </a:r>
                    </a:p>
                  </a:txBody>
                  <a:tcPr anchor="ctr"/>
                </a:tc>
                <a:tc>
                  <a:txBody>
                    <a:bodyPr/>
                    <a:lstStyle/>
                    <a:p>
                      <a:pPr algn="r" fontAlgn="ctr"/>
                      <a:r>
                        <a:rPr lang="en-GB" b="1" dirty="0" err="1">
                          <a:effectLst/>
                        </a:rPr>
                        <a:t>Launch_Site</a:t>
                      </a:r>
                      <a:endParaRPr lang="en-GB" b="1" dirty="0">
                        <a:effectLst/>
                      </a:endParaRPr>
                    </a:p>
                  </a:txBody>
                  <a:tcPr anchor="ctr"/>
                </a:tc>
                <a:tc>
                  <a:txBody>
                    <a:bodyPr/>
                    <a:lstStyle/>
                    <a:p>
                      <a:pPr algn="r" fontAlgn="ctr"/>
                      <a:r>
                        <a:rPr lang="en-GB" b="1" dirty="0">
                          <a:effectLst/>
                        </a:rPr>
                        <a:t>Orbit</a:t>
                      </a:r>
                    </a:p>
                  </a:txBody>
                  <a:tcPr anchor="ctr"/>
                </a:tc>
                <a:tc>
                  <a:txBody>
                    <a:bodyPr/>
                    <a:lstStyle/>
                    <a:p>
                      <a:pPr algn="r" fontAlgn="ctr"/>
                      <a:r>
                        <a:rPr lang="en-GB" b="1" dirty="0">
                          <a:effectLst/>
                        </a:rPr>
                        <a:t>Customer</a:t>
                      </a:r>
                    </a:p>
                  </a:txBody>
                  <a:tcPr anchor="ctr"/>
                </a:tc>
                <a:tc>
                  <a:txBody>
                    <a:bodyPr/>
                    <a:lstStyle/>
                    <a:p>
                      <a:pPr algn="r" fontAlgn="ctr"/>
                      <a:r>
                        <a:rPr lang="en-GB" b="1" dirty="0" err="1">
                          <a:effectLst/>
                        </a:rPr>
                        <a:t>Mission_Outcome</a:t>
                      </a:r>
                      <a:endParaRPr lang="en-GB" b="1" dirty="0">
                        <a:effectLst/>
                      </a:endParaRPr>
                    </a:p>
                  </a:txBody>
                  <a:tcPr anchor="ctr"/>
                </a:tc>
                <a:tc>
                  <a:txBody>
                    <a:bodyPr/>
                    <a:lstStyle/>
                    <a:p>
                      <a:pPr algn="r" fontAlgn="ctr"/>
                      <a:r>
                        <a:rPr lang="en-GB" b="1" dirty="0" err="1">
                          <a:effectLst/>
                        </a:rPr>
                        <a:t>Landing_Outcome</a:t>
                      </a:r>
                      <a:endParaRPr lang="en-GB" b="1" dirty="0">
                        <a:effectLst/>
                      </a:endParaRPr>
                    </a:p>
                  </a:txBody>
                  <a:tcPr anchor="ctr"/>
                </a:tc>
                <a:extLst>
                  <a:ext uri="{0D108BD9-81ED-4DB2-BD59-A6C34878D82A}">
                    <a16:rowId xmlns:a16="http://schemas.microsoft.com/office/drawing/2014/main" val="10000"/>
                  </a:ext>
                </a:extLst>
              </a:tr>
              <a:tr h="669999">
                <a:tc>
                  <a:txBody>
                    <a:bodyPr/>
                    <a:lstStyle/>
                    <a:p>
                      <a:pPr algn="r" fontAlgn="ctr"/>
                      <a:r>
                        <a:rPr lang="en-GB" dirty="0">
                          <a:effectLst/>
                        </a:rPr>
                        <a:t>04-06-2010</a:t>
                      </a:r>
                    </a:p>
                  </a:txBody>
                  <a:tcPr anchor="ctr"/>
                </a:tc>
                <a:tc>
                  <a:txBody>
                    <a:bodyPr/>
                    <a:lstStyle/>
                    <a:p>
                      <a:pPr algn="r" fontAlgn="ctr"/>
                      <a:r>
                        <a:rPr lang="en-GB">
                          <a:effectLst/>
                        </a:rPr>
                        <a:t>CCAFS LC-40</a:t>
                      </a:r>
                    </a:p>
                  </a:txBody>
                  <a:tcPr anchor="ctr"/>
                </a:tc>
                <a:tc>
                  <a:txBody>
                    <a:bodyPr/>
                    <a:lstStyle/>
                    <a:p>
                      <a:pPr algn="r" fontAlgn="ctr"/>
                      <a:r>
                        <a:rPr lang="en-GB">
                          <a:effectLst/>
                        </a:rPr>
                        <a:t>LEO</a:t>
                      </a:r>
                    </a:p>
                  </a:txBody>
                  <a:tcPr anchor="ctr"/>
                </a:tc>
                <a:tc>
                  <a:txBody>
                    <a:bodyPr/>
                    <a:lstStyle/>
                    <a:p>
                      <a:pPr algn="r" fontAlgn="ctr"/>
                      <a:r>
                        <a:rPr lang="en-GB">
                          <a:effectLst/>
                        </a:rPr>
                        <a:t>SpaceX</a:t>
                      </a:r>
                    </a:p>
                  </a:txBody>
                  <a:tcPr anchor="ctr"/>
                </a:tc>
                <a:tc>
                  <a:txBody>
                    <a:bodyPr/>
                    <a:lstStyle/>
                    <a:p>
                      <a:pPr algn="r" fontAlgn="ctr"/>
                      <a:r>
                        <a:rPr lang="en-GB" dirty="0">
                          <a:effectLst/>
                        </a:rPr>
                        <a:t>Success</a:t>
                      </a:r>
                    </a:p>
                  </a:txBody>
                  <a:tcPr anchor="ctr"/>
                </a:tc>
                <a:tc>
                  <a:txBody>
                    <a:bodyPr/>
                    <a:lstStyle/>
                    <a:p>
                      <a:pPr algn="r" fontAlgn="ctr"/>
                      <a:r>
                        <a:rPr lang="en-GB">
                          <a:effectLst/>
                        </a:rPr>
                        <a:t>Failure (parachute)</a:t>
                      </a:r>
                    </a:p>
                  </a:txBody>
                  <a:tcPr anchor="ctr"/>
                </a:tc>
                <a:extLst>
                  <a:ext uri="{0D108BD9-81ED-4DB2-BD59-A6C34878D82A}">
                    <a16:rowId xmlns:a16="http://schemas.microsoft.com/office/drawing/2014/main" val="10001"/>
                  </a:ext>
                </a:extLst>
              </a:tr>
              <a:tr h="485294">
                <a:tc>
                  <a:txBody>
                    <a:bodyPr/>
                    <a:lstStyle/>
                    <a:p>
                      <a:pPr algn="r" fontAlgn="ctr"/>
                      <a:r>
                        <a:rPr lang="en-GB">
                          <a:effectLst/>
                        </a:rPr>
                        <a:t>08-12-2010</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(COTS) NRO</a:t>
                      </a:r>
                    </a:p>
                  </a:txBody>
                  <a:tcPr anchor="ctr"/>
                </a:tc>
                <a:tc>
                  <a:txBody>
                    <a:bodyPr/>
                    <a:lstStyle/>
                    <a:p>
                      <a:pPr algn="r" fontAlgn="ctr"/>
                      <a:r>
                        <a:rPr lang="en-GB" dirty="0">
                          <a:effectLst/>
                        </a:rPr>
                        <a:t>Success</a:t>
                      </a:r>
                    </a:p>
                  </a:txBody>
                  <a:tcPr anchor="ctr"/>
                </a:tc>
                <a:tc>
                  <a:txBody>
                    <a:bodyPr/>
                    <a:lstStyle/>
                    <a:p>
                      <a:pPr algn="r" fontAlgn="ctr"/>
                      <a:r>
                        <a:rPr lang="en-GB">
                          <a:effectLst/>
                        </a:rPr>
                        <a:t>Failure (parachute)</a:t>
                      </a:r>
                    </a:p>
                  </a:txBody>
                  <a:tcPr anchor="ctr"/>
                </a:tc>
                <a:extLst>
                  <a:ext uri="{0D108BD9-81ED-4DB2-BD59-A6C34878D82A}">
                    <a16:rowId xmlns:a16="http://schemas.microsoft.com/office/drawing/2014/main" val="10002"/>
                  </a:ext>
                </a:extLst>
              </a:tr>
              <a:tr h="487272">
                <a:tc>
                  <a:txBody>
                    <a:bodyPr/>
                    <a:lstStyle/>
                    <a:p>
                      <a:pPr algn="r" fontAlgn="ctr"/>
                      <a:r>
                        <a:rPr lang="en-GB">
                          <a:effectLst/>
                        </a:rPr>
                        <a:t>22-05-2012</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(COTS)</a:t>
                      </a:r>
                    </a:p>
                  </a:txBody>
                  <a:tcPr anchor="ctr"/>
                </a:tc>
                <a:tc>
                  <a:txBody>
                    <a:bodyPr/>
                    <a:lstStyle/>
                    <a:p>
                      <a:pPr algn="r" fontAlgn="ctr"/>
                      <a:r>
                        <a:rPr lang="en-GB" dirty="0">
                          <a:effectLst/>
                        </a:rPr>
                        <a:t>Success</a:t>
                      </a:r>
                    </a:p>
                  </a:txBody>
                  <a:tcPr anchor="ctr"/>
                </a:tc>
                <a:tc>
                  <a:txBody>
                    <a:bodyPr/>
                    <a:lstStyle/>
                    <a:p>
                      <a:pPr algn="r" fontAlgn="ctr"/>
                      <a:r>
                        <a:rPr lang="en-GB">
                          <a:effectLst/>
                        </a:rPr>
                        <a:t>No attempt</a:t>
                      </a:r>
                    </a:p>
                  </a:txBody>
                  <a:tcPr anchor="ctr"/>
                </a:tc>
                <a:extLst>
                  <a:ext uri="{0D108BD9-81ED-4DB2-BD59-A6C34878D82A}">
                    <a16:rowId xmlns:a16="http://schemas.microsoft.com/office/drawing/2014/main" val="10003"/>
                  </a:ext>
                </a:extLst>
              </a:tr>
              <a:tr h="466073">
                <a:tc>
                  <a:txBody>
                    <a:bodyPr/>
                    <a:lstStyle/>
                    <a:p>
                      <a:pPr algn="r" fontAlgn="ctr"/>
                      <a:r>
                        <a:rPr lang="en-GB">
                          <a:effectLst/>
                        </a:rPr>
                        <a:t>08-10-2012</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(CRS)</a:t>
                      </a:r>
                    </a:p>
                  </a:txBody>
                  <a:tcPr anchor="ctr"/>
                </a:tc>
                <a:tc>
                  <a:txBody>
                    <a:bodyPr/>
                    <a:lstStyle/>
                    <a:p>
                      <a:pPr algn="r" fontAlgn="ctr"/>
                      <a:r>
                        <a:rPr lang="en-GB" dirty="0">
                          <a:effectLst/>
                        </a:rPr>
                        <a:t>Success</a:t>
                      </a:r>
                    </a:p>
                  </a:txBody>
                  <a:tcPr anchor="ctr"/>
                </a:tc>
                <a:tc>
                  <a:txBody>
                    <a:bodyPr/>
                    <a:lstStyle/>
                    <a:p>
                      <a:pPr algn="r" fontAlgn="ctr"/>
                      <a:r>
                        <a:rPr lang="en-GB">
                          <a:effectLst/>
                        </a:rPr>
                        <a:t>No attempt</a:t>
                      </a:r>
                    </a:p>
                  </a:txBody>
                  <a:tcPr anchor="ctr"/>
                </a:tc>
                <a:extLst>
                  <a:ext uri="{0D108BD9-81ED-4DB2-BD59-A6C34878D82A}">
                    <a16:rowId xmlns:a16="http://schemas.microsoft.com/office/drawing/2014/main" val="10004"/>
                  </a:ext>
                </a:extLst>
              </a:tr>
              <a:tr h="466073">
                <a:tc>
                  <a:txBody>
                    <a:bodyPr/>
                    <a:lstStyle/>
                    <a:p>
                      <a:pPr algn="r" fontAlgn="ctr"/>
                      <a:r>
                        <a:rPr lang="en-GB">
                          <a:effectLst/>
                        </a:rPr>
                        <a:t>01-03-2013</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(CRS)</a:t>
                      </a:r>
                    </a:p>
                  </a:txBody>
                  <a:tcPr anchor="ctr"/>
                </a:tc>
                <a:tc>
                  <a:txBody>
                    <a:bodyPr/>
                    <a:lstStyle/>
                    <a:p>
                      <a:pPr algn="r" fontAlgn="ctr"/>
                      <a:r>
                        <a:rPr lang="en-GB" dirty="0">
                          <a:effectLst/>
                        </a:rPr>
                        <a:t>Success</a:t>
                      </a:r>
                    </a:p>
                  </a:txBody>
                  <a:tcPr anchor="ctr"/>
                </a:tc>
                <a:tc>
                  <a:txBody>
                    <a:bodyPr/>
                    <a:lstStyle/>
                    <a:p>
                      <a:pPr algn="r" fontAlgn="ctr"/>
                      <a:r>
                        <a:rPr lang="en-GB" dirty="0">
                          <a:effectLst/>
                        </a:rPr>
                        <a:t>No attempt</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94738657"/>
      </p:ext>
    </p:extLst>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77209" y="831647"/>
            <a:ext cx="2743200" cy="401638"/>
          </a:xfrm>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2257"/>
            <a:ext cx="4944989" cy="42554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information in the table displays the total payload mass carried by boosters launched by NASA .</a:t>
            </a:r>
          </a:p>
          <a:p>
            <a:pPr>
              <a:lnSpc>
                <a:spcPct val="100000"/>
              </a:lnSpc>
              <a:spcBef>
                <a:spcPts val="1400"/>
              </a:spcBef>
            </a:pPr>
            <a:r>
              <a:rPr lang="en-US" sz="2200" dirty="0">
                <a:solidFill>
                  <a:schemeClr val="accent3">
                    <a:lumMod val="25000"/>
                  </a:schemeClr>
                </a:solidFill>
                <a:latin typeface="Abadi" panose="020B0604020104020204" pitchFamily="34" charset="0"/>
              </a:rPr>
              <a:t>It seems that </a:t>
            </a:r>
            <a:r>
              <a:rPr lang="en-US" sz="2200" i="1"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NASA (CRS)</a:t>
            </a:r>
            <a:r>
              <a:rPr lang="en-US" sz="2200" dirty="0">
                <a:solidFill>
                  <a:schemeClr val="accent3">
                    <a:lumMod val="25000"/>
                  </a:schemeClr>
                </a:solidFill>
                <a:latin typeface="Abadi" panose="020B0604020104020204" pitchFamily="34" charset="0"/>
              </a:rPr>
              <a:t> had a significantly higher total payload mass compared to the rest.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p:cNvGraphicFramePr>
            <a:graphicFrameLocks noGrp="1"/>
          </p:cNvGraphicFramePr>
          <p:nvPr>
            <p:extLst>
              <p:ext uri="{D42A27DB-BD31-4B8C-83A1-F6EECF244321}">
                <p14:modId xmlns:p14="http://schemas.microsoft.com/office/powerpoint/2010/main" val="1146776103"/>
              </p:ext>
            </p:extLst>
          </p:nvPr>
        </p:nvGraphicFramePr>
        <p:xfrm>
          <a:off x="5919606" y="1460500"/>
          <a:ext cx="5400803" cy="4445000"/>
        </p:xfrm>
        <a:graphic>
          <a:graphicData uri="http://schemas.openxmlformats.org/drawingml/2006/table">
            <a:tbl>
              <a:tblPr firstRow="1" bandRow="1">
                <a:tableStyleId>{5C22544A-7EE6-4342-B048-85BDC9FD1C3A}</a:tableStyleId>
              </a:tblPr>
              <a:tblGrid>
                <a:gridCol w="3235516">
                  <a:extLst>
                    <a:ext uri="{9D8B030D-6E8A-4147-A177-3AD203B41FA5}">
                      <a16:colId xmlns:a16="http://schemas.microsoft.com/office/drawing/2014/main" val="20000"/>
                    </a:ext>
                  </a:extLst>
                </a:gridCol>
                <a:gridCol w="2165287">
                  <a:extLst>
                    <a:ext uri="{9D8B030D-6E8A-4147-A177-3AD203B41FA5}">
                      <a16:colId xmlns:a16="http://schemas.microsoft.com/office/drawing/2014/main" val="20001"/>
                    </a:ext>
                  </a:extLst>
                </a:gridCol>
              </a:tblGrid>
              <a:tr h="354599">
                <a:tc>
                  <a:txBody>
                    <a:bodyPr/>
                    <a:lstStyle/>
                    <a:p>
                      <a:pPr algn="r" fontAlgn="ctr"/>
                      <a:r>
                        <a:rPr lang="en-GB" b="1" dirty="0">
                          <a:effectLst/>
                        </a:rPr>
                        <a:t>Customer</a:t>
                      </a:r>
                    </a:p>
                  </a:txBody>
                  <a:tcPr anchor="ctr"/>
                </a:tc>
                <a:tc>
                  <a:txBody>
                    <a:bodyPr/>
                    <a:lstStyle/>
                    <a:p>
                      <a:pPr algn="r" fontAlgn="ctr"/>
                      <a:r>
                        <a:rPr lang="en-GB" b="1">
                          <a:effectLst/>
                        </a:rPr>
                        <a:t>Total_Payload_Mass</a:t>
                      </a:r>
                    </a:p>
                  </a:txBody>
                  <a:tcPr anchor="ctr"/>
                </a:tc>
                <a:extLst>
                  <a:ext uri="{0D108BD9-81ED-4DB2-BD59-A6C34878D82A}">
                    <a16:rowId xmlns:a16="http://schemas.microsoft.com/office/drawing/2014/main" val="10000"/>
                  </a:ext>
                </a:extLst>
              </a:tr>
              <a:tr h="370840">
                <a:tc>
                  <a:txBody>
                    <a:bodyPr/>
                    <a:lstStyle/>
                    <a:p>
                      <a:pPr algn="r" fontAlgn="ctr"/>
                      <a:r>
                        <a:rPr lang="en-GB">
                          <a:effectLst/>
                        </a:rPr>
                        <a:t>NASA (CRS)</a:t>
                      </a:r>
                    </a:p>
                  </a:txBody>
                  <a:tcPr anchor="ctr"/>
                </a:tc>
                <a:tc>
                  <a:txBody>
                    <a:bodyPr/>
                    <a:lstStyle/>
                    <a:p>
                      <a:pPr algn="r" fontAlgn="ctr"/>
                      <a:r>
                        <a:rPr lang="en-GB" dirty="0">
                          <a:effectLst/>
                        </a:rPr>
                        <a:t>45596</a:t>
                      </a:r>
                    </a:p>
                  </a:txBody>
                  <a:tcPr anchor="ctr"/>
                </a:tc>
                <a:extLst>
                  <a:ext uri="{0D108BD9-81ED-4DB2-BD59-A6C34878D82A}">
                    <a16:rowId xmlns:a16="http://schemas.microsoft.com/office/drawing/2014/main" val="10001"/>
                  </a:ext>
                </a:extLst>
              </a:tr>
              <a:tr h="370840">
                <a:tc>
                  <a:txBody>
                    <a:bodyPr/>
                    <a:lstStyle/>
                    <a:p>
                      <a:pPr algn="r" fontAlgn="ctr"/>
                      <a:r>
                        <a:rPr lang="en-GB">
                          <a:effectLst/>
                        </a:rPr>
                        <a:t>NASA (CCDev)</a:t>
                      </a:r>
                    </a:p>
                  </a:txBody>
                  <a:tcPr anchor="ctr"/>
                </a:tc>
                <a:tc>
                  <a:txBody>
                    <a:bodyPr/>
                    <a:lstStyle/>
                    <a:p>
                      <a:pPr algn="r" fontAlgn="ctr"/>
                      <a:r>
                        <a:rPr lang="en-GB">
                          <a:effectLst/>
                        </a:rPr>
                        <a:t>12530</a:t>
                      </a:r>
                    </a:p>
                  </a:txBody>
                  <a:tcPr anchor="ctr"/>
                </a:tc>
                <a:extLst>
                  <a:ext uri="{0D108BD9-81ED-4DB2-BD59-A6C34878D82A}">
                    <a16:rowId xmlns:a16="http://schemas.microsoft.com/office/drawing/2014/main" val="10002"/>
                  </a:ext>
                </a:extLst>
              </a:tr>
              <a:tr h="370840">
                <a:tc>
                  <a:txBody>
                    <a:bodyPr/>
                    <a:lstStyle/>
                    <a:p>
                      <a:pPr algn="r" fontAlgn="ctr"/>
                      <a:r>
                        <a:rPr lang="en-GB">
                          <a:effectLst/>
                        </a:rPr>
                        <a:t>NASA (CCP)</a:t>
                      </a:r>
                    </a:p>
                  </a:txBody>
                  <a:tcPr anchor="ctr"/>
                </a:tc>
                <a:tc>
                  <a:txBody>
                    <a:bodyPr/>
                    <a:lstStyle/>
                    <a:p>
                      <a:pPr algn="r" fontAlgn="ctr"/>
                      <a:r>
                        <a:rPr lang="en-GB">
                          <a:effectLst/>
                        </a:rPr>
                        <a:t>12500</a:t>
                      </a:r>
                    </a:p>
                  </a:txBody>
                  <a:tcPr anchor="ctr"/>
                </a:tc>
                <a:extLst>
                  <a:ext uri="{0D108BD9-81ED-4DB2-BD59-A6C34878D82A}">
                    <a16:rowId xmlns:a16="http://schemas.microsoft.com/office/drawing/2014/main" val="10003"/>
                  </a:ext>
                </a:extLst>
              </a:tr>
              <a:tr h="370840">
                <a:tc>
                  <a:txBody>
                    <a:bodyPr/>
                    <a:lstStyle/>
                    <a:p>
                      <a:pPr algn="r" fontAlgn="ctr"/>
                      <a:r>
                        <a:rPr lang="en-GB">
                          <a:effectLst/>
                        </a:rPr>
                        <a:t>NASA (CCD)</a:t>
                      </a:r>
                    </a:p>
                  </a:txBody>
                  <a:tcPr anchor="ctr"/>
                </a:tc>
                <a:tc>
                  <a:txBody>
                    <a:bodyPr/>
                    <a:lstStyle/>
                    <a:p>
                      <a:pPr algn="r" fontAlgn="ctr"/>
                      <a:r>
                        <a:rPr lang="en-GB">
                          <a:effectLst/>
                        </a:rPr>
                        <a:t>12055</a:t>
                      </a:r>
                    </a:p>
                  </a:txBody>
                  <a:tcPr anchor="ctr"/>
                </a:tc>
                <a:extLst>
                  <a:ext uri="{0D108BD9-81ED-4DB2-BD59-A6C34878D82A}">
                    <a16:rowId xmlns:a16="http://schemas.microsoft.com/office/drawing/2014/main" val="10004"/>
                  </a:ext>
                </a:extLst>
              </a:tr>
              <a:tr h="370840">
                <a:tc>
                  <a:txBody>
                    <a:bodyPr/>
                    <a:lstStyle/>
                    <a:p>
                      <a:pPr algn="r" fontAlgn="ctr"/>
                      <a:r>
                        <a:rPr lang="en-GB">
                          <a:effectLst/>
                        </a:rPr>
                        <a:t>NASA (CTS)</a:t>
                      </a:r>
                    </a:p>
                  </a:txBody>
                  <a:tcPr anchor="ctr"/>
                </a:tc>
                <a:tc>
                  <a:txBody>
                    <a:bodyPr/>
                    <a:lstStyle/>
                    <a:p>
                      <a:pPr algn="r" fontAlgn="ctr"/>
                      <a:r>
                        <a:rPr lang="en-GB">
                          <a:effectLst/>
                        </a:rPr>
                        <a:t>12050</a:t>
                      </a:r>
                    </a:p>
                  </a:txBody>
                  <a:tcPr anchor="ctr"/>
                </a:tc>
                <a:extLst>
                  <a:ext uri="{0D108BD9-81ED-4DB2-BD59-A6C34878D82A}">
                    <a16:rowId xmlns:a16="http://schemas.microsoft.com/office/drawing/2014/main" val="10005"/>
                  </a:ext>
                </a:extLst>
              </a:tr>
              <a:tr h="370840">
                <a:tc>
                  <a:txBody>
                    <a:bodyPr/>
                    <a:lstStyle/>
                    <a:p>
                      <a:pPr algn="r" fontAlgn="ctr"/>
                      <a:r>
                        <a:rPr lang="en-GB">
                          <a:effectLst/>
                        </a:rPr>
                        <a:t>NASA (CRS), Kacific 1</a:t>
                      </a:r>
                    </a:p>
                  </a:txBody>
                  <a:tcPr anchor="ctr"/>
                </a:tc>
                <a:tc>
                  <a:txBody>
                    <a:bodyPr/>
                    <a:lstStyle/>
                    <a:p>
                      <a:pPr algn="r" fontAlgn="ctr"/>
                      <a:r>
                        <a:rPr lang="en-GB">
                          <a:effectLst/>
                        </a:rPr>
                        <a:t>2617</a:t>
                      </a:r>
                    </a:p>
                  </a:txBody>
                  <a:tcPr anchor="ctr"/>
                </a:tc>
                <a:extLst>
                  <a:ext uri="{0D108BD9-81ED-4DB2-BD59-A6C34878D82A}">
                    <a16:rowId xmlns:a16="http://schemas.microsoft.com/office/drawing/2014/main" val="10006"/>
                  </a:ext>
                </a:extLst>
              </a:tr>
              <a:tr h="370840">
                <a:tc>
                  <a:txBody>
                    <a:bodyPr/>
                    <a:lstStyle/>
                    <a:p>
                      <a:pPr algn="r" fontAlgn="ctr"/>
                      <a:r>
                        <a:rPr lang="en-GB">
                          <a:effectLst/>
                        </a:rPr>
                        <a:t>NASA / NOAA / ESA / EUMETSAT</a:t>
                      </a:r>
                    </a:p>
                  </a:txBody>
                  <a:tcPr anchor="ctr"/>
                </a:tc>
                <a:tc>
                  <a:txBody>
                    <a:bodyPr/>
                    <a:lstStyle/>
                    <a:p>
                      <a:pPr algn="r" fontAlgn="ctr"/>
                      <a:r>
                        <a:rPr lang="en-GB">
                          <a:effectLst/>
                        </a:rPr>
                        <a:t>1192</a:t>
                      </a:r>
                    </a:p>
                  </a:txBody>
                  <a:tcPr anchor="ctr"/>
                </a:tc>
                <a:extLst>
                  <a:ext uri="{0D108BD9-81ED-4DB2-BD59-A6C34878D82A}">
                    <a16:rowId xmlns:a16="http://schemas.microsoft.com/office/drawing/2014/main" val="10007"/>
                  </a:ext>
                </a:extLst>
              </a:tr>
              <a:tr h="370840">
                <a:tc>
                  <a:txBody>
                    <a:bodyPr/>
                    <a:lstStyle/>
                    <a:p>
                      <a:pPr algn="r" fontAlgn="ctr"/>
                      <a:r>
                        <a:rPr lang="en-GB">
                          <a:effectLst/>
                        </a:rPr>
                        <a:t>NASA (LSP) NOAA CNES</a:t>
                      </a:r>
                    </a:p>
                  </a:txBody>
                  <a:tcPr anchor="ctr"/>
                </a:tc>
                <a:tc>
                  <a:txBody>
                    <a:bodyPr/>
                    <a:lstStyle/>
                    <a:p>
                      <a:pPr algn="r" fontAlgn="ctr"/>
                      <a:r>
                        <a:rPr lang="en-GB">
                          <a:effectLst/>
                        </a:rPr>
                        <a:t>553</a:t>
                      </a:r>
                    </a:p>
                  </a:txBody>
                  <a:tcPr anchor="ctr"/>
                </a:tc>
                <a:extLst>
                  <a:ext uri="{0D108BD9-81ED-4DB2-BD59-A6C34878D82A}">
                    <a16:rowId xmlns:a16="http://schemas.microsoft.com/office/drawing/2014/main" val="10008"/>
                  </a:ext>
                </a:extLst>
              </a:tr>
              <a:tr h="370840">
                <a:tc>
                  <a:txBody>
                    <a:bodyPr/>
                    <a:lstStyle/>
                    <a:p>
                      <a:pPr algn="r" fontAlgn="ctr"/>
                      <a:r>
                        <a:rPr lang="en-GB">
                          <a:effectLst/>
                        </a:rPr>
                        <a:t>NASA (COTS)</a:t>
                      </a:r>
                    </a:p>
                  </a:txBody>
                  <a:tcPr anchor="ctr"/>
                </a:tc>
                <a:tc>
                  <a:txBody>
                    <a:bodyPr/>
                    <a:lstStyle/>
                    <a:p>
                      <a:pPr algn="r" fontAlgn="ctr"/>
                      <a:r>
                        <a:rPr lang="en-GB">
                          <a:effectLst/>
                        </a:rPr>
                        <a:t>525</a:t>
                      </a:r>
                    </a:p>
                  </a:txBody>
                  <a:tcPr anchor="ctr"/>
                </a:tc>
                <a:extLst>
                  <a:ext uri="{0D108BD9-81ED-4DB2-BD59-A6C34878D82A}">
                    <a16:rowId xmlns:a16="http://schemas.microsoft.com/office/drawing/2014/main" val="10009"/>
                  </a:ext>
                </a:extLst>
              </a:tr>
              <a:tr h="370840">
                <a:tc>
                  <a:txBody>
                    <a:bodyPr/>
                    <a:lstStyle/>
                    <a:p>
                      <a:pPr algn="r" fontAlgn="ctr"/>
                      <a:r>
                        <a:rPr lang="en-GB">
                          <a:effectLst/>
                        </a:rPr>
                        <a:t>NASA (LSP)</a:t>
                      </a:r>
                    </a:p>
                  </a:txBody>
                  <a:tcPr anchor="ctr"/>
                </a:tc>
                <a:tc>
                  <a:txBody>
                    <a:bodyPr/>
                    <a:lstStyle/>
                    <a:p>
                      <a:pPr algn="r" fontAlgn="ctr"/>
                      <a:r>
                        <a:rPr lang="en-GB">
                          <a:effectLst/>
                        </a:rPr>
                        <a:t>362</a:t>
                      </a:r>
                    </a:p>
                  </a:txBody>
                  <a:tcPr anchor="ctr"/>
                </a:tc>
                <a:extLst>
                  <a:ext uri="{0D108BD9-81ED-4DB2-BD59-A6C34878D82A}">
                    <a16:rowId xmlns:a16="http://schemas.microsoft.com/office/drawing/2014/main" val="10010"/>
                  </a:ext>
                </a:extLst>
              </a:tr>
              <a:tr h="370840">
                <a:tc>
                  <a:txBody>
                    <a:bodyPr/>
                    <a:lstStyle/>
                    <a:p>
                      <a:pPr algn="r" fontAlgn="ctr"/>
                      <a:r>
                        <a:rPr lang="en-GB" dirty="0">
                          <a:effectLst/>
                        </a:rPr>
                        <a:t>NASA (COTS) NRO</a:t>
                      </a:r>
                    </a:p>
                  </a:txBody>
                  <a:tcPr anchor="ctr"/>
                </a:tc>
                <a:tc>
                  <a:txBody>
                    <a:bodyPr/>
                    <a:lstStyle/>
                    <a:p>
                      <a:pPr algn="r" fontAlgn="ctr"/>
                      <a:r>
                        <a:rPr lang="en-GB" dirty="0">
                          <a:effectLst/>
                        </a:rPr>
                        <a:t>0</a:t>
                      </a:r>
                    </a:p>
                  </a:txBody>
                  <a:tcPr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010014743"/>
      </p:ext>
    </p:extLst>
  </p:cSld>
  <p:clrMapOvr>
    <a:masterClrMapping/>
  </p:clrMapOvr>
  <p:transition spd="slow">
    <p:push/>
  </p:transition>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238499"/>
            <a:ext cx="9745589" cy="293846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F9 v1.1 was 2928.4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p:cNvGraphicFramePr>
            <a:graphicFrameLocks noGrp="1"/>
          </p:cNvGraphicFramePr>
          <p:nvPr>
            <p:extLst>
              <p:ext uri="{D42A27DB-BD31-4B8C-83A1-F6EECF244321}">
                <p14:modId xmlns:p14="http://schemas.microsoft.com/office/powerpoint/2010/main" val="13111248"/>
              </p:ext>
            </p:extLst>
          </p:nvPr>
        </p:nvGraphicFramePr>
        <p:xfrm>
          <a:off x="1066800" y="1773766"/>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fontAlgn="ctr"/>
                      <a:r>
                        <a:rPr lang="en-GB" b="1" dirty="0" err="1">
                          <a:effectLst/>
                        </a:rPr>
                        <a:t>Average_Payload_Mass</a:t>
                      </a:r>
                      <a:r>
                        <a:rPr lang="en-GB" b="1" dirty="0">
                          <a:effectLst/>
                        </a:rPr>
                        <a:t> (kg)</a:t>
                      </a:r>
                    </a:p>
                  </a:txBody>
                  <a:tcPr anchor="ctr"/>
                </a:tc>
                <a:tc>
                  <a:txBody>
                    <a:bodyPr/>
                    <a:lstStyle/>
                    <a:p>
                      <a:pPr algn="ctr" fontAlgn="ctr"/>
                      <a:r>
                        <a:rPr lang="en-GB" b="1">
                          <a:effectLst/>
                        </a:rPr>
                        <a:t>Booster_Version</a:t>
                      </a:r>
                    </a:p>
                  </a:txBody>
                  <a:tcPr anchor="ctr"/>
                </a:tc>
                <a:extLst>
                  <a:ext uri="{0D108BD9-81ED-4DB2-BD59-A6C34878D82A}">
                    <a16:rowId xmlns:a16="http://schemas.microsoft.com/office/drawing/2014/main" val="10000"/>
                  </a:ext>
                </a:extLst>
              </a:tr>
              <a:tr h="370840">
                <a:tc>
                  <a:txBody>
                    <a:bodyPr/>
                    <a:lstStyle/>
                    <a:p>
                      <a:pPr algn="ctr" fontAlgn="ctr"/>
                      <a:r>
                        <a:rPr lang="en-GB">
                          <a:effectLst/>
                        </a:rPr>
                        <a:t>2928.4</a:t>
                      </a:r>
                    </a:p>
                  </a:txBody>
                  <a:tcPr anchor="ctr"/>
                </a:tc>
                <a:tc>
                  <a:txBody>
                    <a:bodyPr/>
                    <a:lstStyle/>
                    <a:p>
                      <a:pPr algn="ctr" fontAlgn="ctr"/>
                      <a:r>
                        <a:rPr lang="en-GB" dirty="0">
                          <a:effectLst/>
                        </a:rPr>
                        <a:t>F9 v1.1</a:t>
                      </a:r>
                    </a:p>
                  </a:txBody>
                  <a:tcPr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735560525"/>
      </p:ext>
    </p:extLst>
  </p:cSld>
  <p:clrMapOvr>
    <a:masterClrMapping/>
  </p:clrMapOvr>
  <p:transition spd="slow">
    <p:push/>
  </p:transition>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530599"/>
            <a:ext cx="9745589" cy="26463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successful ground pad landing took place in December 2015. This was a historic reusable-rocket milestone for both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and the world. </a:t>
            </a:r>
          </a:p>
          <a:p>
            <a:pPr>
              <a:lnSpc>
                <a:spcPct val="100000"/>
              </a:lnSpc>
              <a:spcBef>
                <a:spcPts val="1400"/>
              </a:spcBef>
            </a:pPr>
            <a:r>
              <a:rPr lang="en-US" sz="2200" dirty="0">
                <a:solidFill>
                  <a:schemeClr val="accent3">
                    <a:lumMod val="25000"/>
                  </a:schemeClr>
                </a:solidFill>
                <a:latin typeface="Abadi" panose="020B0604020104020204" pitchFamily="34" charset="0"/>
              </a:rPr>
              <a:t>Prior to this, no one had ever brought an orbital class booster back intact.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p:cNvGraphicFramePr>
            <a:graphicFrameLocks noGrp="1"/>
          </p:cNvGraphicFramePr>
          <p:nvPr>
            <p:extLst>
              <p:ext uri="{D42A27DB-BD31-4B8C-83A1-F6EECF244321}">
                <p14:modId xmlns:p14="http://schemas.microsoft.com/office/powerpoint/2010/main" val="1162886354"/>
              </p:ext>
            </p:extLst>
          </p:nvPr>
        </p:nvGraphicFramePr>
        <p:xfrm>
          <a:off x="927100" y="1854200"/>
          <a:ext cx="8686800" cy="1003300"/>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498190">
                <a:tc>
                  <a:txBody>
                    <a:bodyPr/>
                    <a:lstStyle/>
                    <a:p>
                      <a:pPr algn="r" fontAlgn="ctr"/>
                      <a:r>
                        <a:rPr lang="en-GB" b="1">
                          <a:effectLst/>
                        </a:rPr>
                        <a:t>Date</a:t>
                      </a:r>
                    </a:p>
                  </a:txBody>
                  <a:tcPr anchor="ctr"/>
                </a:tc>
                <a:tc>
                  <a:txBody>
                    <a:bodyPr/>
                    <a:lstStyle/>
                    <a:p>
                      <a:pPr algn="r" fontAlgn="ctr"/>
                      <a:r>
                        <a:rPr lang="en-GB" b="1">
                          <a:effectLst/>
                        </a:rPr>
                        <a:t>Landing_Outcome</a:t>
                      </a:r>
                    </a:p>
                  </a:txBody>
                  <a:tcPr anchor="ctr"/>
                </a:tc>
                <a:extLst>
                  <a:ext uri="{0D108BD9-81ED-4DB2-BD59-A6C34878D82A}">
                    <a16:rowId xmlns:a16="http://schemas.microsoft.com/office/drawing/2014/main" val="10000"/>
                  </a:ext>
                </a:extLst>
              </a:tr>
              <a:tr h="505110">
                <a:tc>
                  <a:txBody>
                    <a:bodyPr/>
                    <a:lstStyle/>
                    <a:p>
                      <a:pPr algn="r" fontAlgn="ctr"/>
                      <a:r>
                        <a:rPr lang="en-GB">
                          <a:effectLst/>
                        </a:rPr>
                        <a:t>22-12-2015</a:t>
                      </a:r>
                    </a:p>
                  </a:txBody>
                  <a:tcPr anchor="ctr"/>
                </a:tc>
                <a:tc>
                  <a:txBody>
                    <a:bodyPr/>
                    <a:lstStyle/>
                    <a:p>
                      <a:pPr algn="r" fontAlgn="ctr"/>
                      <a:r>
                        <a:rPr lang="en-GB" dirty="0">
                          <a:effectLst/>
                        </a:rPr>
                        <a:t>Success (ground pad)</a:t>
                      </a:r>
                    </a:p>
                  </a:txBody>
                  <a:tcPr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34679925"/>
      </p:ext>
    </p:extLst>
  </p:cSld>
  <p:clrMapOvr>
    <a:masterClrMapping/>
  </p:clrMapOvr>
  <p:transition spd="slow">
    <p:push/>
  </p:transition>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31647"/>
            <a:ext cx="2743200" cy="401638"/>
          </a:xfrm>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483099"/>
            <a:ext cx="9745589" cy="16938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appears that there only 4 Boosters with a payload mass between 4000 and 6000. </a:t>
            </a:r>
          </a:p>
          <a:p>
            <a:pPr>
              <a:lnSpc>
                <a:spcPct val="100000"/>
              </a:lnSpc>
              <a:spcBef>
                <a:spcPts val="1400"/>
              </a:spcBef>
            </a:pPr>
            <a:r>
              <a:rPr lang="en-US" sz="2200" dirty="0">
                <a:solidFill>
                  <a:schemeClr val="accent3">
                    <a:lumMod val="25000"/>
                  </a:schemeClr>
                </a:solidFill>
                <a:latin typeface="Abadi" panose="020B0604020104020204" pitchFamily="34" charset="0"/>
              </a:rPr>
              <a:t>It is interesting to see that they all had successful landing outcomes.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a:p>
            <a:endParaRPr lang="en-US" dirty="0">
              <a:solidFill>
                <a:srgbClr val="0B49CB"/>
              </a:solidFill>
              <a:latin typeface="Abadi"/>
            </a:endParaRPr>
          </a:p>
        </p:txBody>
      </p:sp>
      <p:graphicFrame>
        <p:nvGraphicFramePr>
          <p:cNvPr id="2" name="Table 1"/>
          <p:cNvGraphicFramePr>
            <a:graphicFrameLocks noGrp="1"/>
          </p:cNvGraphicFramePr>
          <p:nvPr>
            <p:extLst>
              <p:ext uri="{D42A27DB-BD31-4B8C-83A1-F6EECF244321}">
                <p14:modId xmlns:p14="http://schemas.microsoft.com/office/powerpoint/2010/main" val="4004327443"/>
              </p:ext>
            </p:extLst>
          </p:nvPr>
        </p:nvGraphicFramePr>
        <p:xfrm>
          <a:off x="939800" y="1761066"/>
          <a:ext cx="9258300" cy="2188635"/>
        </p:xfrm>
        <a:graphic>
          <a:graphicData uri="http://schemas.openxmlformats.org/drawingml/2006/table">
            <a:tbl>
              <a:tblPr firstRow="1" bandRow="1">
                <a:tableStyleId>{5C22544A-7EE6-4342-B048-85BDC9FD1C3A}</a:tableStyleId>
              </a:tblPr>
              <a:tblGrid>
                <a:gridCol w="3086100">
                  <a:extLst>
                    <a:ext uri="{9D8B030D-6E8A-4147-A177-3AD203B41FA5}">
                      <a16:colId xmlns:a16="http://schemas.microsoft.com/office/drawing/2014/main" val="20000"/>
                    </a:ext>
                  </a:extLst>
                </a:gridCol>
                <a:gridCol w="3086100">
                  <a:extLst>
                    <a:ext uri="{9D8B030D-6E8A-4147-A177-3AD203B41FA5}">
                      <a16:colId xmlns:a16="http://schemas.microsoft.com/office/drawing/2014/main" val="20001"/>
                    </a:ext>
                  </a:extLst>
                </a:gridCol>
                <a:gridCol w="3086100">
                  <a:extLst>
                    <a:ext uri="{9D8B030D-6E8A-4147-A177-3AD203B41FA5}">
                      <a16:colId xmlns:a16="http://schemas.microsoft.com/office/drawing/2014/main" val="20002"/>
                    </a:ext>
                  </a:extLst>
                </a:gridCol>
              </a:tblGrid>
              <a:tr h="437727">
                <a:tc>
                  <a:txBody>
                    <a:bodyPr/>
                    <a:lstStyle/>
                    <a:p>
                      <a:pPr algn="r" fontAlgn="ctr"/>
                      <a:r>
                        <a:rPr lang="en-GB">
                          <a:effectLst/>
                        </a:rPr>
                        <a:t>Booster_Version</a:t>
                      </a:r>
                      <a:endParaRPr lang="en-GB" b="1">
                        <a:effectLst/>
                      </a:endParaRPr>
                    </a:p>
                  </a:txBody>
                  <a:tcPr anchor="ctr"/>
                </a:tc>
                <a:tc>
                  <a:txBody>
                    <a:bodyPr/>
                    <a:lstStyle/>
                    <a:p>
                      <a:pPr algn="r" fontAlgn="ctr"/>
                      <a:r>
                        <a:rPr lang="en-GB">
                          <a:effectLst/>
                        </a:rPr>
                        <a:t>PAYLOAD_MASS__KG_</a:t>
                      </a:r>
                      <a:endParaRPr lang="en-GB" b="1">
                        <a:effectLst/>
                      </a:endParaRPr>
                    </a:p>
                  </a:txBody>
                  <a:tcPr anchor="ctr"/>
                </a:tc>
                <a:tc>
                  <a:txBody>
                    <a:bodyPr/>
                    <a:lstStyle/>
                    <a:p>
                      <a:pPr algn="r" fontAlgn="ctr"/>
                      <a:r>
                        <a:rPr lang="en-GB">
                          <a:effectLst/>
                        </a:rPr>
                        <a:t>Landing_Outcome</a:t>
                      </a:r>
                      <a:endParaRPr lang="en-GB" b="1">
                        <a:effectLst/>
                      </a:endParaRPr>
                    </a:p>
                  </a:txBody>
                  <a:tcPr anchor="ctr"/>
                </a:tc>
                <a:extLst>
                  <a:ext uri="{0D108BD9-81ED-4DB2-BD59-A6C34878D82A}">
                    <a16:rowId xmlns:a16="http://schemas.microsoft.com/office/drawing/2014/main" val="10000"/>
                  </a:ext>
                </a:extLst>
              </a:tr>
              <a:tr h="437727">
                <a:tc>
                  <a:txBody>
                    <a:bodyPr/>
                    <a:lstStyle/>
                    <a:p>
                      <a:pPr algn="r" fontAlgn="ctr"/>
                      <a:r>
                        <a:rPr lang="en-GB">
                          <a:effectLst/>
                        </a:rPr>
                        <a:t>F9 FT B1022</a:t>
                      </a:r>
                    </a:p>
                  </a:txBody>
                  <a:tcPr anchor="ctr"/>
                </a:tc>
                <a:tc>
                  <a:txBody>
                    <a:bodyPr/>
                    <a:lstStyle/>
                    <a:p>
                      <a:pPr algn="r" fontAlgn="ctr"/>
                      <a:r>
                        <a:rPr lang="en-GB">
                          <a:effectLst/>
                        </a:rPr>
                        <a:t>4696</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1"/>
                  </a:ext>
                </a:extLst>
              </a:tr>
              <a:tr h="437727">
                <a:tc>
                  <a:txBody>
                    <a:bodyPr/>
                    <a:lstStyle/>
                    <a:p>
                      <a:pPr algn="r" fontAlgn="ctr"/>
                      <a:r>
                        <a:rPr lang="en-GB">
                          <a:effectLst/>
                        </a:rPr>
                        <a:t>F9 FT B1026</a:t>
                      </a:r>
                    </a:p>
                  </a:txBody>
                  <a:tcPr anchor="ctr"/>
                </a:tc>
                <a:tc>
                  <a:txBody>
                    <a:bodyPr/>
                    <a:lstStyle/>
                    <a:p>
                      <a:pPr algn="r" fontAlgn="ctr"/>
                      <a:r>
                        <a:rPr lang="en-GB">
                          <a:effectLst/>
                        </a:rPr>
                        <a:t>4600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2"/>
                  </a:ext>
                </a:extLst>
              </a:tr>
              <a:tr h="437727">
                <a:tc>
                  <a:txBody>
                    <a:bodyPr/>
                    <a:lstStyle/>
                    <a:p>
                      <a:pPr algn="r" fontAlgn="ctr"/>
                      <a:r>
                        <a:rPr lang="en-GB">
                          <a:effectLst/>
                        </a:rPr>
                        <a:t>F9 FT B1021.2</a:t>
                      </a:r>
                    </a:p>
                  </a:txBody>
                  <a:tcPr anchor="ctr"/>
                </a:tc>
                <a:tc>
                  <a:txBody>
                    <a:bodyPr/>
                    <a:lstStyle/>
                    <a:p>
                      <a:pPr algn="r" fontAlgn="ctr"/>
                      <a:r>
                        <a:rPr lang="en-GB">
                          <a:effectLst/>
                        </a:rPr>
                        <a:t>5300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3"/>
                  </a:ext>
                </a:extLst>
              </a:tr>
              <a:tr h="437727">
                <a:tc>
                  <a:txBody>
                    <a:bodyPr/>
                    <a:lstStyle/>
                    <a:p>
                      <a:pPr algn="r" fontAlgn="ctr"/>
                      <a:r>
                        <a:rPr lang="en-GB">
                          <a:effectLst/>
                        </a:rPr>
                        <a:t>F9 FT B1031.2</a:t>
                      </a:r>
                    </a:p>
                  </a:txBody>
                  <a:tcPr anchor="ctr"/>
                </a:tc>
                <a:tc>
                  <a:txBody>
                    <a:bodyPr/>
                    <a:lstStyle/>
                    <a:p>
                      <a:pPr algn="r" fontAlgn="ctr"/>
                      <a:r>
                        <a:rPr lang="en-GB">
                          <a:effectLst/>
                        </a:rPr>
                        <a:t>5200</a:t>
                      </a:r>
                    </a:p>
                  </a:txBody>
                  <a:tcPr anchor="ctr"/>
                </a:tc>
                <a:tc>
                  <a:txBody>
                    <a:bodyPr/>
                    <a:lstStyle/>
                    <a:p>
                      <a:pPr algn="r" fontAlgn="ctr"/>
                      <a:r>
                        <a:rPr lang="en-GB" dirty="0">
                          <a:effectLst/>
                        </a:rPr>
                        <a:t>Success (drone ship)</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639399535"/>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542411" y="686061"/>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08100"/>
            <a:ext cx="11040989" cy="528320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Problem Statement</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According to CB Insights statistics, 20% of startups fail because they got outcompeted while 8% of startups were sunk because of poor products. Our competitor </a:t>
            </a:r>
            <a:r>
              <a:rPr lang="en-US" sz="1200" dirty="0" err="1">
                <a:solidFill>
                  <a:schemeClr val="accent3">
                    <a:lumMod val="25000"/>
                  </a:schemeClr>
                </a:solidFill>
                <a:latin typeface="Abadi" panose="020B0604020104020204" pitchFamily="34" charset="0"/>
              </a:rPr>
              <a:t>SpaceX</a:t>
            </a:r>
            <a:r>
              <a:rPr lang="en-US" sz="1200" dirty="0">
                <a:solidFill>
                  <a:schemeClr val="accent3">
                    <a:lumMod val="25000"/>
                  </a:schemeClr>
                </a:solidFill>
                <a:latin typeface="Abadi" panose="020B0604020104020204" pitchFamily="34" charset="0"/>
              </a:rPr>
              <a:t>, dominates the market because of the reusability of its rockets. To outcompete them, it is imperative to determine our product performance. In this case, we need a way to predict the landing outcome of our rockets after they are launched.</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Solution</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We collected data on </a:t>
            </a:r>
            <a:r>
              <a:rPr lang="en-US" sz="1200" dirty="0" err="1">
                <a:solidFill>
                  <a:schemeClr val="accent3">
                    <a:lumMod val="25000"/>
                  </a:schemeClr>
                </a:solidFill>
                <a:latin typeface="Abadi" panose="020B0604020104020204" pitchFamily="34" charset="0"/>
              </a:rPr>
              <a:t>SpaceX’s</a:t>
            </a:r>
            <a:r>
              <a:rPr lang="en-US" sz="1200" dirty="0">
                <a:solidFill>
                  <a:schemeClr val="accent3">
                    <a:lumMod val="25000"/>
                  </a:schemeClr>
                </a:solidFill>
                <a:latin typeface="Abadi" panose="020B0604020104020204" pitchFamily="34" charset="0"/>
              </a:rPr>
              <a:t> Falcon 9 rocket launches and used it to train Machine Learning models that will predict whether the first stage of the rocket will land successfully. This was done through the following ways:</a:t>
            </a:r>
          </a:p>
          <a:p>
            <a:pPr>
              <a:lnSpc>
                <a:spcPct val="100000"/>
              </a:lnSpc>
              <a:spcBef>
                <a:spcPts val="1400"/>
              </a:spcBef>
            </a:pPr>
            <a:r>
              <a:rPr lang="en-US" sz="1200" dirty="0">
                <a:solidFill>
                  <a:schemeClr val="accent3">
                    <a:lumMod val="25000"/>
                  </a:schemeClr>
                </a:solidFill>
                <a:latin typeface="Abadi" panose="020B0604020104020204" pitchFamily="34" charset="0"/>
              </a:rPr>
              <a:t>Data Collection</a:t>
            </a:r>
          </a:p>
          <a:p>
            <a:pPr>
              <a:lnSpc>
                <a:spcPct val="100000"/>
              </a:lnSpc>
              <a:spcBef>
                <a:spcPts val="1400"/>
              </a:spcBef>
            </a:pPr>
            <a:r>
              <a:rPr lang="en-US" sz="1200" dirty="0">
                <a:solidFill>
                  <a:schemeClr val="accent3">
                    <a:lumMod val="25000"/>
                  </a:schemeClr>
                </a:solidFill>
                <a:latin typeface="Abadi" panose="020B0604020104020204" pitchFamily="34" charset="0"/>
              </a:rPr>
              <a:t>Data Analysis </a:t>
            </a:r>
          </a:p>
          <a:p>
            <a:pPr>
              <a:lnSpc>
                <a:spcPct val="100000"/>
              </a:lnSpc>
              <a:spcBef>
                <a:spcPts val="1400"/>
              </a:spcBef>
            </a:pPr>
            <a:r>
              <a:rPr lang="en-US" sz="1200" dirty="0">
                <a:solidFill>
                  <a:schemeClr val="accent3">
                    <a:lumMod val="25000"/>
                  </a:schemeClr>
                </a:solidFill>
                <a:latin typeface="Abadi" panose="020B0604020104020204" pitchFamily="34" charset="0"/>
              </a:rPr>
              <a:t>Predictive Modeling using Machine Learning Algorithms</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Note that the data collection stage was carried out using API requests and Web Scraping in order to minimize costs.</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Value</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The predictive models enabled the company to determine the success of a rocket landing. This was especially important, because a failed landing could result in a loss of tens of millions of dollars. Furthermore, it enabled the company to determine costs and make more attractive offers than </a:t>
            </a:r>
            <a:r>
              <a:rPr lang="en-US" sz="1200" dirty="0" err="1">
                <a:solidFill>
                  <a:schemeClr val="accent3">
                    <a:lumMod val="25000"/>
                  </a:schemeClr>
                </a:solidFill>
                <a:latin typeface="Abadi" panose="020B0604020104020204" pitchFamily="34" charset="0"/>
              </a:rPr>
              <a:t>SpaceX</a:t>
            </a:r>
            <a:r>
              <a:rPr lang="en-US" sz="1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Final Thoughts and Next Steps</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Powerful Analytics and Machine Learning  tools not only increase our competitiveness – they can also increase customer confidence in our offerings.  With the attention of these offerings, we expect to break into a market projected to reach USD 26.16 billion by 2027. For more information, visit the full project repository: </a:t>
            </a:r>
            <a:r>
              <a:rPr lang="en-US" sz="1200" dirty="0">
                <a:solidFill>
                  <a:schemeClr val="accent3">
                    <a:lumMod val="25000"/>
                  </a:schemeClr>
                </a:solidFill>
                <a:latin typeface="Abadi" panose="020B0604020104020204" pitchFamily="34" charset="0"/>
                <a:hlinkClick r:id="rId3"/>
              </a:rPr>
              <a:t>https://github.com/Felipekohut/SpaceX-Landing-Prediction</a:t>
            </a:r>
            <a:endParaRPr lang="en-US" sz="1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75822" y="818947"/>
            <a:ext cx="2743200" cy="401638"/>
          </a:xfrm>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110" y="3924299"/>
            <a:ext cx="9897989" cy="177107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appears that missions generally tend to be successful with the exception of one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a:p>
            <a:endParaRPr lang="en-US" dirty="0">
              <a:solidFill>
                <a:srgbClr val="0B49CB"/>
              </a:solidFill>
              <a:latin typeface="Abadi"/>
            </a:endParaRPr>
          </a:p>
        </p:txBody>
      </p:sp>
      <p:graphicFrame>
        <p:nvGraphicFramePr>
          <p:cNvPr id="2" name="Table 1"/>
          <p:cNvGraphicFramePr>
            <a:graphicFrameLocks noGrp="1"/>
          </p:cNvGraphicFramePr>
          <p:nvPr>
            <p:extLst>
              <p:ext uri="{D42A27DB-BD31-4B8C-83A1-F6EECF244321}">
                <p14:modId xmlns:p14="http://schemas.microsoft.com/office/powerpoint/2010/main" val="444950220"/>
              </p:ext>
            </p:extLst>
          </p:nvPr>
        </p:nvGraphicFramePr>
        <p:xfrm>
          <a:off x="770011" y="1464732"/>
          <a:ext cx="6735690" cy="2002367"/>
        </p:xfrm>
        <a:graphic>
          <a:graphicData uri="http://schemas.openxmlformats.org/drawingml/2006/table">
            <a:tbl>
              <a:tblPr firstRow="1" bandRow="1">
                <a:tableStyleId>{5C22544A-7EE6-4342-B048-85BDC9FD1C3A}</a:tableStyleId>
              </a:tblPr>
              <a:tblGrid>
                <a:gridCol w="4371507">
                  <a:extLst>
                    <a:ext uri="{9D8B030D-6E8A-4147-A177-3AD203B41FA5}">
                      <a16:colId xmlns:a16="http://schemas.microsoft.com/office/drawing/2014/main" val="20000"/>
                    </a:ext>
                  </a:extLst>
                </a:gridCol>
                <a:gridCol w="2364183">
                  <a:extLst>
                    <a:ext uri="{9D8B030D-6E8A-4147-A177-3AD203B41FA5}">
                      <a16:colId xmlns:a16="http://schemas.microsoft.com/office/drawing/2014/main" val="20001"/>
                    </a:ext>
                  </a:extLst>
                </a:gridCol>
              </a:tblGrid>
              <a:tr h="430984">
                <a:tc>
                  <a:txBody>
                    <a:bodyPr/>
                    <a:lstStyle/>
                    <a:p>
                      <a:pPr algn="ctr" fontAlgn="ctr"/>
                      <a:r>
                        <a:rPr lang="en-GB" b="1" dirty="0" err="1">
                          <a:effectLst/>
                        </a:rPr>
                        <a:t>Mission_Outcome</a:t>
                      </a:r>
                      <a:endParaRPr lang="en-GB" b="1" dirty="0">
                        <a:effectLst/>
                      </a:endParaRPr>
                    </a:p>
                  </a:txBody>
                  <a:tcPr anchor="ctr"/>
                </a:tc>
                <a:tc>
                  <a:txBody>
                    <a:bodyPr/>
                    <a:lstStyle/>
                    <a:p>
                      <a:pPr algn="ctr" fontAlgn="ctr"/>
                      <a:r>
                        <a:rPr lang="en-GB" b="1">
                          <a:effectLst/>
                        </a:rPr>
                        <a:t>Outcomes</a:t>
                      </a:r>
                    </a:p>
                  </a:txBody>
                  <a:tcPr anchor="ctr"/>
                </a:tc>
                <a:extLst>
                  <a:ext uri="{0D108BD9-81ED-4DB2-BD59-A6C34878D82A}">
                    <a16:rowId xmlns:a16="http://schemas.microsoft.com/office/drawing/2014/main" val="10000"/>
                  </a:ext>
                </a:extLst>
              </a:tr>
              <a:tr h="430984">
                <a:tc>
                  <a:txBody>
                    <a:bodyPr/>
                    <a:lstStyle/>
                    <a:p>
                      <a:pPr algn="ctr" fontAlgn="ctr"/>
                      <a:r>
                        <a:rPr lang="en-GB" dirty="0">
                          <a:effectLst/>
                        </a:rPr>
                        <a:t>Failure (in flight)</a:t>
                      </a:r>
                    </a:p>
                  </a:txBody>
                  <a:tcPr anchor="ctr"/>
                </a:tc>
                <a:tc>
                  <a:txBody>
                    <a:bodyPr/>
                    <a:lstStyle/>
                    <a:p>
                      <a:pPr algn="ctr" fontAlgn="ctr"/>
                      <a:r>
                        <a:rPr lang="en-GB">
                          <a:effectLst/>
                        </a:rPr>
                        <a:t>1</a:t>
                      </a:r>
                    </a:p>
                  </a:txBody>
                  <a:tcPr anchor="ctr"/>
                </a:tc>
                <a:extLst>
                  <a:ext uri="{0D108BD9-81ED-4DB2-BD59-A6C34878D82A}">
                    <a16:rowId xmlns:a16="http://schemas.microsoft.com/office/drawing/2014/main" val="10001"/>
                  </a:ext>
                </a:extLst>
              </a:tr>
              <a:tr h="430984">
                <a:tc>
                  <a:txBody>
                    <a:bodyPr/>
                    <a:lstStyle/>
                    <a:p>
                      <a:pPr algn="ctr" fontAlgn="ctr"/>
                      <a:r>
                        <a:rPr lang="en-GB" dirty="0">
                          <a:effectLst/>
                        </a:rPr>
                        <a:t>Success</a:t>
                      </a:r>
                    </a:p>
                  </a:txBody>
                  <a:tcPr anchor="ctr"/>
                </a:tc>
                <a:tc>
                  <a:txBody>
                    <a:bodyPr/>
                    <a:lstStyle/>
                    <a:p>
                      <a:pPr algn="ctr" fontAlgn="ctr"/>
                      <a:r>
                        <a:rPr lang="en-GB">
                          <a:effectLst/>
                        </a:rPr>
                        <a:t>99</a:t>
                      </a:r>
                    </a:p>
                  </a:txBody>
                  <a:tcPr anchor="ctr"/>
                </a:tc>
                <a:extLst>
                  <a:ext uri="{0D108BD9-81ED-4DB2-BD59-A6C34878D82A}">
                    <a16:rowId xmlns:a16="http://schemas.microsoft.com/office/drawing/2014/main" val="10002"/>
                  </a:ext>
                </a:extLst>
              </a:tr>
              <a:tr h="709415">
                <a:tc>
                  <a:txBody>
                    <a:bodyPr/>
                    <a:lstStyle/>
                    <a:p>
                      <a:pPr algn="ctr" fontAlgn="ctr"/>
                      <a:r>
                        <a:rPr lang="en-GB" dirty="0">
                          <a:effectLst/>
                        </a:rPr>
                        <a:t>Success (payload status unclear)</a:t>
                      </a:r>
                    </a:p>
                  </a:txBody>
                  <a:tcPr anchor="ctr"/>
                </a:tc>
                <a:tc>
                  <a:txBody>
                    <a:bodyPr/>
                    <a:lstStyle/>
                    <a:p>
                      <a:pPr algn="ctr" fontAlgn="ctr"/>
                      <a:r>
                        <a:rPr lang="en-GB" dirty="0">
                          <a:effectLst/>
                        </a:rPr>
                        <a:t>1</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756972646"/>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740172" y="832021"/>
            <a:ext cx="2743200" cy="401638"/>
          </a:xfrm>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2083"/>
            <a:ext cx="5427589" cy="475488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12 boosters have carried the maximum payload mass of 15600 kg.</a:t>
            </a:r>
          </a:p>
          <a:p>
            <a:pPr>
              <a:lnSpc>
                <a:spcPct val="100000"/>
              </a:lnSpc>
              <a:spcBef>
                <a:spcPts val="1400"/>
              </a:spcBef>
            </a:pPr>
            <a:r>
              <a:rPr lang="en-US" sz="2200" dirty="0">
                <a:solidFill>
                  <a:schemeClr val="accent3">
                    <a:lumMod val="25000"/>
                  </a:schemeClr>
                </a:solidFill>
                <a:latin typeface="Abadi" panose="020B0604020104020204" pitchFamily="34" charset="0"/>
              </a:rPr>
              <a:t>Since the version names are similar, they might be from the same manufactures.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That Carried  the Maximum Payload Mass</a:t>
            </a:r>
          </a:p>
        </p:txBody>
      </p:sp>
      <p:graphicFrame>
        <p:nvGraphicFramePr>
          <p:cNvPr id="2" name="Table 1"/>
          <p:cNvGraphicFramePr>
            <a:graphicFrameLocks noGrp="1"/>
          </p:cNvGraphicFramePr>
          <p:nvPr>
            <p:extLst>
              <p:ext uri="{D42A27DB-BD31-4B8C-83A1-F6EECF244321}">
                <p14:modId xmlns:p14="http://schemas.microsoft.com/office/powerpoint/2010/main" val="2234263379"/>
              </p:ext>
            </p:extLst>
          </p:nvPr>
        </p:nvGraphicFramePr>
        <p:xfrm>
          <a:off x="6426199" y="1447165"/>
          <a:ext cx="4169157" cy="4754880"/>
        </p:xfrm>
        <a:graphic>
          <a:graphicData uri="http://schemas.openxmlformats.org/drawingml/2006/table">
            <a:tbl>
              <a:tblPr firstRow="1" bandRow="1">
                <a:tableStyleId>{5C22544A-7EE6-4342-B048-85BDC9FD1C3A}</a:tableStyleId>
              </a:tblPr>
              <a:tblGrid>
                <a:gridCol w="1788605">
                  <a:extLst>
                    <a:ext uri="{9D8B030D-6E8A-4147-A177-3AD203B41FA5}">
                      <a16:colId xmlns:a16="http://schemas.microsoft.com/office/drawing/2014/main" val="20000"/>
                    </a:ext>
                  </a:extLst>
                </a:gridCol>
                <a:gridCol w="2380552">
                  <a:extLst>
                    <a:ext uri="{9D8B030D-6E8A-4147-A177-3AD203B41FA5}">
                      <a16:colId xmlns:a16="http://schemas.microsoft.com/office/drawing/2014/main" val="20001"/>
                    </a:ext>
                  </a:extLst>
                </a:gridCol>
              </a:tblGrid>
              <a:tr h="343901">
                <a:tc>
                  <a:txBody>
                    <a:bodyPr/>
                    <a:lstStyle/>
                    <a:p>
                      <a:pPr algn="r" fontAlgn="ctr"/>
                      <a:r>
                        <a:rPr lang="en-GB" b="1">
                          <a:effectLst/>
                        </a:rPr>
                        <a:t>Booster_Version</a:t>
                      </a:r>
                    </a:p>
                  </a:txBody>
                  <a:tcPr anchor="ctr"/>
                </a:tc>
                <a:tc>
                  <a:txBody>
                    <a:bodyPr/>
                    <a:lstStyle/>
                    <a:p>
                      <a:pPr algn="r" fontAlgn="ctr"/>
                      <a:r>
                        <a:rPr lang="en-GB" b="1">
                          <a:effectLst/>
                        </a:rPr>
                        <a:t>PAYLOAD_MASS__KG_</a:t>
                      </a:r>
                    </a:p>
                  </a:txBody>
                  <a:tcPr anchor="ctr"/>
                </a:tc>
                <a:extLst>
                  <a:ext uri="{0D108BD9-81ED-4DB2-BD59-A6C34878D82A}">
                    <a16:rowId xmlns:a16="http://schemas.microsoft.com/office/drawing/2014/main" val="10000"/>
                  </a:ext>
                </a:extLst>
              </a:tr>
              <a:tr h="343901">
                <a:tc>
                  <a:txBody>
                    <a:bodyPr/>
                    <a:lstStyle/>
                    <a:p>
                      <a:pPr algn="r" fontAlgn="ctr"/>
                      <a:r>
                        <a:rPr lang="en-GB">
                          <a:effectLst/>
                        </a:rPr>
                        <a:t>F9 B5 B1048.4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1"/>
                  </a:ext>
                </a:extLst>
              </a:tr>
              <a:tr h="343901">
                <a:tc>
                  <a:txBody>
                    <a:bodyPr/>
                    <a:lstStyle/>
                    <a:p>
                      <a:pPr algn="r" fontAlgn="ctr"/>
                      <a:r>
                        <a:rPr lang="en-GB">
                          <a:effectLst/>
                        </a:rPr>
                        <a:t>F9 B5 B1049.4</a:t>
                      </a:r>
                    </a:p>
                  </a:txBody>
                  <a:tcPr anchor="ctr"/>
                </a:tc>
                <a:tc>
                  <a:txBody>
                    <a:bodyPr/>
                    <a:lstStyle/>
                    <a:p>
                      <a:pPr algn="r" fontAlgn="ctr"/>
                      <a:r>
                        <a:rPr lang="en-GB" dirty="0">
                          <a:effectLst/>
                        </a:rPr>
                        <a:t>15600</a:t>
                      </a:r>
                    </a:p>
                  </a:txBody>
                  <a:tcPr anchor="ctr"/>
                </a:tc>
                <a:extLst>
                  <a:ext uri="{0D108BD9-81ED-4DB2-BD59-A6C34878D82A}">
                    <a16:rowId xmlns:a16="http://schemas.microsoft.com/office/drawing/2014/main" val="10002"/>
                  </a:ext>
                </a:extLst>
              </a:tr>
              <a:tr h="343901">
                <a:tc>
                  <a:txBody>
                    <a:bodyPr/>
                    <a:lstStyle/>
                    <a:p>
                      <a:pPr algn="r" fontAlgn="ctr"/>
                      <a:r>
                        <a:rPr lang="en-GB">
                          <a:effectLst/>
                        </a:rPr>
                        <a:t>F9 B5 B1051.3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3"/>
                  </a:ext>
                </a:extLst>
              </a:tr>
              <a:tr h="343901">
                <a:tc>
                  <a:txBody>
                    <a:bodyPr/>
                    <a:lstStyle/>
                    <a:p>
                      <a:pPr algn="r" fontAlgn="ctr"/>
                      <a:r>
                        <a:rPr lang="en-GB">
                          <a:effectLst/>
                        </a:rPr>
                        <a:t>F9 B5 B1056.4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4"/>
                  </a:ext>
                </a:extLst>
              </a:tr>
              <a:tr h="343901">
                <a:tc>
                  <a:txBody>
                    <a:bodyPr/>
                    <a:lstStyle/>
                    <a:p>
                      <a:pPr algn="r" fontAlgn="ctr"/>
                      <a:r>
                        <a:rPr lang="en-GB">
                          <a:effectLst/>
                        </a:rPr>
                        <a:t>F9 B5 B1048.5</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5"/>
                  </a:ext>
                </a:extLst>
              </a:tr>
              <a:tr h="343901">
                <a:tc>
                  <a:txBody>
                    <a:bodyPr/>
                    <a:lstStyle/>
                    <a:p>
                      <a:pPr algn="r" fontAlgn="ctr"/>
                      <a:r>
                        <a:rPr lang="en-GB">
                          <a:effectLst/>
                        </a:rPr>
                        <a:t>F9 B5 B1051.4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6"/>
                  </a:ext>
                </a:extLst>
              </a:tr>
              <a:tr h="343901">
                <a:tc>
                  <a:txBody>
                    <a:bodyPr/>
                    <a:lstStyle/>
                    <a:p>
                      <a:pPr algn="r" fontAlgn="ctr"/>
                      <a:r>
                        <a:rPr lang="en-GB">
                          <a:effectLst/>
                        </a:rPr>
                        <a:t>F9 B5 B1049.5</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7"/>
                  </a:ext>
                </a:extLst>
              </a:tr>
              <a:tr h="343901">
                <a:tc>
                  <a:txBody>
                    <a:bodyPr/>
                    <a:lstStyle/>
                    <a:p>
                      <a:pPr algn="r" fontAlgn="ctr"/>
                      <a:r>
                        <a:rPr lang="en-GB">
                          <a:effectLst/>
                        </a:rPr>
                        <a:t>F9 B5 B1060.2</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8"/>
                  </a:ext>
                </a:extLst>
              </a:tr>
              <a:tr h="343901">
                <a:tc>
                  <a:txBody>
                    <a:bodyPr/>
                    <a:lstStyle/>
                    <a:p>
                      <a:pPr algn="r" fontAlgn="ctr"/>
                      <a:r>
                        <a:rPr lang="en-GB">
                          <a:effectLst/>
                        </a:rPr>
                        <a:t>F9 B5 B1058.3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9"/>
                  </a:ext>
                </a:extLst>
              </a:tr>
              <a:tr h="343901">
                <a:tc>
                  <a:txBody>
                    <a:bodyPr/>
                    <a:lstStyle/>
                    <a:p>
                      <a:pPr algn="r" fontAlgn="ctr"/>
                      <a:r>
                        <a:rPr lang="en-GB">
                          <a:effectLst/>
                        </a:rPr>
                        <a:t>F9 B5 B1051.6</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10"/>
                  </a:ext>
                </a:extLst>
              </a:tr>
              <a:tr h="343901">
                <a:tc>
                  <a:txBody>
                    <a:bodyPr/>
                    <a:lstStyle/>
                    <a:p>
                      <a:pPr algn="r" fontAlgn="ctr"/>
                      <a:r>
                        <a:rPr lang="en-GB">
                          <a:effectLst/>
                        </a:rPr>
                        <a:t>F9 B5 B1060.3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11"/>
                  </a:ext>
                </a:extLst>
              </a:tr>
              <a:tr h="343901">
                <a:tc>
                  <a:txBody>
                    <a:bodyPr/>
                    <a:lstStyle/>
                    <a:p>
                      <a:pPr algn="r" fontAlgn="ctr"/>
                      <a:r>
                        <a:rPr lang="en-GB">
                          <a:effectLst/>
                        </a:rPr>
                        <a:t>F9 B5 B1049.7</a:t>
                      </a:r>
                    </a:p>
                  </a:txBody>
                  <a:tcPr anchor="ctr"/>
                </a:tc>
                <a:tc>
                  <a:txBody>
                    <a:bodyPr/>
                    <a:lstStyle/>
                    <a:p>
                      <a:pPr algn="r" fontAlgn="ctr"/>
                      <a:r>
                        <a:rPr lang="en-GB" dirty="0">
                          <a:effectLst/>
                        </a:rPr>
                        <a:t>15600</a:t>
                      </a:r>
                    </a:p>
                  </a:txBody>
                  <a:tcPr anchor="ct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566646398"/>
      </p:ext>
    </p:extLst>
  </p:cSld>
  <p:clrMapOvr>
    <a:masterClrMapping/>
  </p:clrMapOvr>
  <p:transition spd="slow">
    <p:push/>
  </p:transition>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01222" y="813174"/>
            <a:ext cx="2743200" cy="401638"/>
          </a:xfrm>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568701"/>
            <a:ext cx="9745589" cy="26082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It appears that 2 boosters failed to land at the </a:t>
            </a:r>
            <a:r>
              <a:rPr lang="en-US" sz="2200" dirty="0" err="1">
                <a:solidFill>
                  <a:schemeClr val="accent3">
                    <a:lumMod val="25000"/>
                  </a:schemeClr>
                </a:solidFill>
                <a:latin typeface="Abadi"/>
              </a:rPr>
              <a:t>beginnnig</a:t>
            </a:r>
            <a:r>
              <a:rPr lang="en-US" sz="2200" dirty="0">
                <a:solidFill>
                  <a:schemeClr val="accent3">
                    <a:lumMod val="25000"/>
                  </a:schemeClr>
                </a:solidFill>
                <a:latin typeface="Abadi"/>
              </a:rPr>
              <a:t> of the year.. </a:t>
            </a:r>
          </a:p>
          <a:p>
            <a:pPr>
              <a:lnSpc>
                <a:spcPct val="100000"/>
              </a:lnSpc>
              <a:spcBef>
                <a:spcPts val="1400"/>
              </a:spcBef>
            </a:pPr>
            <a:r>
              <a:rPr lang="en-US" sz="2200" dirty="0">
                <a:solidFill>
                  <a:schemeClr val="accent3">
                    <a:lumMod val="25000"/>
                  </a:schemeClr>
                </a:solidFill>
                <a:latin typeface="Abadi"/>
              </a:rPr>
              <a:t>The first successful landing took place later that year in December as we saw earlier.</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 - Failed Landing Outcomes</a:t>
            </a:r>
          </a:p>
        </p:txBody>
      </p:sp>
      <p:graphicFrame>
        <p:nvGraphicFramePr>
          <p:cNvPr id="2" name="Table 1"/>
          <p:cNvGraphicFramePr>
            <a:graphicFrameLocks noGrp="1"/>
          </p:cNvGraphicFramePr>
          <p:nvPr>
            <p:extLst>
              <p:ext uri="{D42A27DB-BD31-4B8C-83A1-F6EECF244321}">
                <p14:modId xmlns:p14="http://schemas.microsoft.com/office/powerpoint/2010/main" val="802772779"/>
              </p:ext>
            </p:extLst>
          </p:nvPr>
        </p:nvGraphicFramePr>
        <p:xfrm>
          <a:off x="914400" y="1722966"/>
          <a:ext cx="8940800" cy="1112520"/>
        </p:xfrm>
        <a:graphic>
          <a:graphicData uri="http://schemas.openxmlformats.org/drawingml/2006/table">
            <a:tbl>
              <a:tblPr firstRow="1" bandRow="1">
                <a:tableStyleId>{5C22544A-7EE6-4342-B048-85BDC9FD1C3A}</a:tableStyleId>
              </a:tblPr>
              <a:tblGrid>
                <a:gridCol w="2235200">
                  <a:extLst>
                    <a:ext uri="{9D8B030D-6E8A-4147-A177-3AD203B41FA5}">
                      <a16:colId xmlns:a16="http://schemas.microsoft.com/office/drawing/2014/main" val="20000"/>
                    </a:ext>
                  </a:extLst>
                </a:gridCol>
                <a:gridCol w="2235200">
                  <a:extLst>
                    <a:ext uri="{9D8B030D-6E8A-4147-A177-3AD203B41FA5}">
                      <a16:colId xmlns:a16="http://schemas.microsoft.com/office/drawing/2014/main" val="20001"/>
                    </a:ext>
                  </a:extLst>
                </a:gridCol>
                <a:gridCol w="2235200">
                  <a:extLst>
                    <a:ext uri="{9D8B030D-6E8A-4147-A177-3AD203B41FA5}">
                      <a16:colId xmlns:a16="http://schemas.microsoft.com/office/drawing/2014/main" val="20002"/>
                    </a:ext>
                  </a:extLst>
                </a:gridCol>
                <a:gridCol w="2235200">
                  <a:extLst>
                    <a:ext uri="{9D8B030D-6E8A-4147-A177-3AD203B41FA5}">
                      <a16:colId xmlns:a16="http://schemas.microsoft.com/office/drawing/2014/main" val="20003"/>
                    </a:ext>
                  </a:extLst>
                </a:gridCol>
              </a:tblGrid>
              <a:tr h="370840">
                <a:tc>
                  <a:txBody>
                    <a:bodyPr/>
                    <a:lstStyle/>
                    <a:p>
                      <a:pPr algn="ctr" fontAlgn="ctr"/>
                      <a:r>
                        <a:rPr lang="en-GB" b="1">
                          <a:effectLst/>
                        </a:rPr>
                        <a:t>Date</a:t>
                      </a:r>
                    </a:p>
                  </a:txBody>
                  <a:tcPr anchor="ctr"/>
                </a:tc>
                <a:tc>
                  <a:txBody>
                    <a:bodyPr/>
                    <a:lstStyle/>
                    <a:p>
                      <a:pPr algn="ctr" fontAlgn="ctr"/>
                      <a:r>
                        <a:rPr lang="en-GB" b="1">
                          <a:effectLst/>
                        </a:rPr>
                        <a:t>Launch_Site</a:t>
                      </a:r>
                    </a:p>
                  </a:txBody>
                  <a:tcPr anchor="ctr"/>
                </a:tc>
                <a:tc>
                  <a:txBody>
                    <a:bodyPr/>
                    <a:lstStyle/>
                    <a:p>
                      <a:pPr algn="ctr" fontAlgn="ctr"/>
                      <a:r>
                        <a:rPr lang="en-GB" b="1">
                          <a:effectLst/>
                        </a:rPr>
                        <a:t>Booster_Version</a:t>
                      </a:r>
                    </a:p>
                  </a:txBody>
                  <a:tcPr anchor="ctr"/>
                </a:tc>
                <a:tc>
                  <a:txBody>
                    <a:bodyPr/>
                    <a:lstStyle/>
                    <a:p>
                      <a:pPr algn="ctr" fontAlgn="ctr"/>
                      <a:r>
                        <a:rPr lang="en-GB" b="1">
                          <a:effectLst/>
                        </a:rPr>
                        <a:t>Landing_Outcome</a:t>
                      </a:r>
                    </a:p>
                  </a:txBody>
                  <a:tcPr anchor="ctr"/>
                </a:tc>
                <a:extLst>
                  <a:ext uri="{0D108BD9-81ED-4DB2-BD59-A6C34878D82A}">
                    <a16:rowId xmlns:a16="http://schemas.microsoft.com/office/drawing/2014/main" val="10000"/>
                  </a:ext>
                </a:extLst>
              </a:tr>
              <a:tr h="370840">
                <a:tc>
                  <a:txBody>
                    <a:bodyPr/>
                    <a:lstStyle/>
                    <a:p>
                      <a:pPr algn="ctr" fontAlgn="ctr"/>
                      <a:r>
                        <a:rPr lang="en-GB">
                          <a:effectLst/>
                        </a:rPr>
                        <a:t>10-01-2015</a:t>
                      </a:r>
                    </a:p>
                  </a:txBody>
                  <a:tcPr anchor="ctr"/>
                </a:tc>
                <a:tc>
                  <a:txBody>
                    <a:bodyPr/>
                    <a:lstStyle/>
                    <a:p>
                      <a:pPr algn="ctr" fontAlgn="ctr"/>
                      <a:r>
                        <a:rPr lang="en-GB">
                          <a:effectLst/>
                        </a:rPr>
                        <a:t>CCAFS LC-40</a:t>
                      </a:r>
                    </a:p>
                  </a:txBody>
                  <a:tcPr anchor="ctr"/>
                </a:tc>
                <a:tc>
                  <a:txBody>
                    <a:bodyPr/>
                    <a:lstStyle/>
                    <a:p>
                      <a:pPr algn="ctr" fontAlgn="ctr"/>
                      <a:r>
                        <a:rPr lang="en-GB">
                          <a:effectLst/>
                        </a:rPr>
                        <a:t>F9 v1.1 B1012</a:t>
                      </a:r>
                    </a:p>
                  </a:txBody>
                  <a:tcPr anchor="ctr"/>
                </a:tc>
                <a:tc>
                  <a:txBody>
                    <a:bodyPr/>
                    <a:lstStyle/>
                    <a:p>
                      <a:pPr algn="ctr" fontAlgn="ctr"/>
                      <a:r>
                        <a:rPr lang="en-GB">
                          <a:effectLst/>
                        </a:rPr>
                        <a:t>Failure (drone ship)</a:t>
                      </a:r>
                    </a:p>
                  </a:txBody>
                  <a:tcPr anchor="ctr"/>
                </a:tc>
                <a:extLst>
                  <a:ext uri="{0D108BD9-81ED-4DB2-BD59-A6C34878D82A}">
                    <a16:rowId xmlns:a16="http://schemas.microsoft.com/office/drawing/2014/main" val="10001"/>
                  </a:ext>
                </a:extLst>
              </a:tr>
              <a:tr h="370840">
                <a:tc>
                  <a:txBody>
                    <a:bodyPr/>
                    <a:lstStyle/>
                    <a:p>
                      <a:pPr algn="ctr" fontAlgn="ctr"/>
                      <a:r>
                        <a:rPr lang="en-GB">
                          <a:effectLst/>
                        </a:rPr>
                        <a:t>14-04-2015</a:t>
                      </a:r>
                    </a:p>
                  </a:txBody>
                  <a:tcPr anchor="ctr"/>
                </a:tc>
                <a:tc>
                  <a:txBody>
                    <a:bodyPr/>
                    <a:lstStyle/>
                    <a:p>
                      <a:pPr algn="ctr" fontAlgn="ctr"/>
                      <a:r>
                        <a:rPr lang="en-GB">
                          <a:effectLst/>
                        </a:rPr>
                        <a:t>CCAFS LC-40</a:t>
                      </a:r>
                    </a:p>
                  </a:txBody>
                  <a:tcPr anchor="ctr"/>
                </a:tc>
                <a:tc>
                  <a:txBody>
                    <a:bodyPr/>
                    <a:lstStyle/>
                    <a:p>
                      <a:pPr algn="ctr" fontAlgn="ctr"/>
                      <a:r>
                        <a:rPr lang="en-GB">
                          <a:effectLst/>
                        </a:rPr>
                        <a:t>F9 v1.1 B1015</a:t>
                      </a:r>
                    </a:p>
                  </a:txBody>
                  <a:tcPr anchor="ctr"/>
                </a:tc>
                <a:tc>
                  <a:txBody>
                    <a:bodyPr/>
                    <a:lstStyle/>
                    <a:p>
                      <a:pPr algn="ctr" fontAlgn="ctr"/>
                      <a:r>
                        <a:rPr lang="en-GB" dirty="0">
                          <a:effectLst/>
                        </a:rPr>
                        <a:t>Failure (drone ship)</a:t>
                      </a: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98439132"/>
      </p:ext>
    </p:extLst>
  </p:cSld>
  <p:clrMapOvr>
    <a:masterClrMapping/>
  </p:clrMapOvr>
  <p:transition spd="slow">
    <p:push/>
  </p:transition>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3922" y="813174"/>
            <a:ext cx="2743200" cy="401638"/>
          </a:xfrm>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2900"/>
            <a:ext cx="4919589" cy="456406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If we observe the table, it is apparent that the number of successful landings have increased since 2015.</a:t>
            </a:r>
          </a:p>
          <a:p>
            <a:pPr>
              <a:lnSpc>
                <a:spcPct val="100000"/>
              </a:lnSpc>
              <a:spcBef>
                <a:spcPts val="1400"/>
              </a:spcBef>
            </a:pPr>
            <a:r>
              <a:rPr lang="en-US" sz="2200" dirty="0">
                <a:solidFill>
                  <a:schemeClr val="accent3">
                    <a:lumMod val="25000"/>
                  </a:schemeClr>
                </a:solidFill>
                <a:latin typeface="Abadi" panose="020B0604020104020204" pitchFamily="34" charset="0"/>
              </a:rPr>
              <a:t>Before 2013, it seems that there were no attempts to land the boosters.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p:cNvGraphicFramePr>
            <a:graphicFrameLocks noGrp="1"/>
          </p:cNvGraphicFramePr>
          <p:nvPr>
            <p:extLst>
              <p:ext uri="{D42A27DB-BD31-4B8C-83A1-F6EECF244321}">
                <p14:modId xmlns:p14="http://schemas.microsoft.com/office/powerpoint/2010/main" val="552840441"/>
              </p:ext>
            </p:extLst>
          </p:nvPr>
        </p:nvGraphicFramePr>
        <p:xfrm>
          <a:off x="6027811" y="1651000"/>
          <a:ext cx="4844734" cy="4234872"/>
        </p:xfrm>
        <a:graphic>
          <a:graphicData uri="http://schemas.openxmlformats.org/drawingml/2006/table">
            <a:tbl>
              <a:tblPr firstRow="1" bandRow="1">
                <a:tableStyleId>{5C22544A-7EE6-4342-B048-85BDC9FD1C3A}</a:tableStyleId>
              </a:tblPr>
              <a:tblGrid>
                <a:gridCol w="1302068">
                  <a:extLst>
                    <a:ext uri="{9D8B030D-6E8A-4147-A177-3AD203B41FA5}">
                      <a16:colId xmlns:a16="http://schemas.microsoft.com/office/drawing/2014/main" val="20000"/>
                    </a:ext>
                  </a:extLst>
                </a:gridCol>
                <a:gridCol w="2347913">
                  <a:extLst>
                    <a:ext uri="{9D8B030D-6E8A-4147-A177-3AD203B41FA5}">
                      <a16:colId xmlns:a16="http://schemas.microsoft.com/office/drawing/2014/main" val="20001"/>
                    </a:ext>
                  </a:extLst>
                </a:gridCol>
                <a:gridCol w="1194753">
                  <a:extLst>
                    <a:ext uri="{9D8B030D-6E8A-4147-A177-3AD203B41FA5}">
                      <a16:colId xmlns:a16="http://schemas.microsoft.com/office/drawing/2014/main" val="20002"/>
                    </a:ext>
                  </a:extLst>
                </a:gridCol>
              </a:tblGrid>
              <a:tr h="529359">
                <a:tc>
                  <a:txBody>
                    <a:bodyPr/>
                    <a:lstStyle/>
                    <a:p>
                      <a:pPr algn="r" fontAlgn="ctr"/>
                      <a:r>
                        <a:rPr lang="en-GB" b="1">
                          <a:effectLst/>
                        </a:rPr>
                        <a:t>_date_</a:t>
                      </a:r>
                    </a:p>
                  </a:txBody>
                  <a:tcPr anchor="ctr"/>
                </a:tc>
                <a:tc>
                  <a:txBody>
                    <a:bodyPr/>
                    <a:lstStyle/>
                    <a:p>
                      <a:pPr algn="r" fontAlgn="ctr"/>
                      <a:r>
                        <a:rPr lang="en-GB" b="1">
                          <a:effectLst/>
                        </a:rPr>
                        <a:t>Landing_Outcome</a:t>
                      </a:r>
                    </a:p>
                  </a:txBody>
                  <a:tcPr anchor="ctr"/>
                </a:tc>
                <a:tc>
                  <a:txBody>
                    <a:bodyPr/>
                    <a:lstStyle/>
                    <a:p>
                      <a:pPr algn="r" fontAlgn="ctr"/>
                      <a:r>
                        <a:rPr lang="en-GB" b="1">
                          <a:effectLst/>
                        </a:rPr>
                        <a:t>Outcomes</a:t>
                      </a:r>
                    </a:p>
                  </a:txBody>
                  <a:tcPr anchor="ctr"/>
                </a:tc>
                <a:extLst>
                  <a:ext uri="{0D108BD9-81ED-4DB2-BD59-A6C34878D82A}">
                    <a16:rowId xmlns:a16="http://schemas.microsoft.com/office/drawing/2014/main" val="10000"/>
                  </a:ext>
                </a:extLst>
              </a:tr>
              <a:tr h="529359">
                <a:tc>
                  <a:txBody>
                    <a:bodyPr/>
                    <a:lstStyle/>
                    <a:p>
                      <a:pPr algn="r" fontAlgn="ctr"/>
                      <a:r>
                        <a:rPr lang="en-GB">
                          <a:effectLst/>
                        </a:rPr>
                        <a:t>2016-04-08</a:t>
                      </a:r>
                    </a:p>
                  </a:txBody>
                  <a:tcPr anchor="ctr"/>
                </a:tc>
                <a:tc>
                  <a:txBody>
                    <a:bodyPr/>
                    <a:lstStyle/>
                    <a:p>
                      <a:pPr algn="r" fontAlgn="ctr"/>
                      <a:r>
                        <a:rPr lang="en-GB">
                          <a:effectLst/>
                        </a:rPr>
                        <a:t>Success (drone ship)</a:t>
                      </a:r>
                    </a:p>
                  </a:txBody>
                  <a:tcPr anchor="ctr"/>
                </a:tc>
                <a:tc>
                  <a:txBody>
                    <a:bodyPr/>
                    <a:lstStyle/>
                    <a:p>
                      <a:pPr algn="r" fontAlgn="ctr"/>
                      <a:r>
                        <a:rPr lang="en-GB">
                          <a:effectLst/>
                        </a:rPr>
                        <a:t>14</a:t>
                      </a:r>
                    </a:p>
                  </a:txBody>
                  <a:tcPr anchor="ctr"/>
                </a:tc>
                <a:extLst>
                  <a:ext uri="{0D108BD9-81ED-4DB2-BD59-A6C34878D82A}">
                    <a16:rowId xmlns:a16="http://schemas.microsoft.com/office/drawing/2014/main" val="10001"/>
                  </a:ext>
                </a:extLst>
              </a:tr>
              <a:tr h="529359">
                <a:tc>
                  <a:txBody>
                    <a:bodyPr/>
                    <a:lstStyle/>
                    <a:p>
                      <a:pPr algn="r" fontAlgn="ctr"/>
                      <a:r>
                        <a:rPr lang="en-GB">
                          <a:effectLst/>
                        </a:rPr>
                        <a:t>2015-12-22</a:t>
                      </a:r>
                    </a:p>
                  </a:txBody>
                  <a:tcPr anchor="ctr"/>
                </a:tc>
                <a:tc>
                  <a:txBody>
                    <a:bodyPr/>
                    <a:lstStyle/>
                    <a:p>
                      <a:pPr algn="r" fontAlgn="ctr"/>
                      <a:r>
                        <a:rPr lang="en-GB">
                          <a:effectLst/>
                        </a:rPr>
                        <a:t>Success (ground pad)</a:t>
                      </a:r>
                    </a:p>
                  </a:txBody>
                  <a:tcPr anchor="ctr"/>
                </a:tc>
                <a:tc>
                  <a:txBody>
                    <a:bodyPr/>
                    <a:lstStyle/>
                    <a:p>
                      <a:pPr algn="r" fontAlgn="ctr"/>
                      <a:r>
                        <a:rPr lang="en-GB">
                          <a:effectLst/>
                        </a:rPr>
                        <a:t>9</a:t>
                      </a:r>
                    </a:p>
                  </a:txBody>
                  <a:tcPr anchor="ctr"/>
                </a:tc>
                <a:extLst>
                  <a:ext uri="{0D108BD9-81ED-4DB2-BD59-A6C34878D82A}">
                    <a16:rowId xmlns:a16="http://schemas.microsoft.com/office/drawing/2014/main" val="10002"/>
                  </a:ext>
                </a:extLst>
              </a:tr>
              <a:tr h="529359">
                <a:tc>
                  <a:txBody>
                    <a:bodyPr/>
                    <a:lstStyle/>
                    <a:p>
                      <a:pPr algn="r" fontAlgn="ctr"/>
                      <a:r>
                        <a:rPr lang="en-GB">
                          <a:effectLst/>
                        </a:rPr>
                        <a:t>2015-06-28</a:t>
                      </a:r>
                    </a:p>
                  </a:txBody>
                  <a:tcPr anchor="ctr"/>
                </a:tc>
                <a:tc>
                  <a:txBody>
                    <a:bodyPr/>
                    <a:lstStyle/>
                    <a:p>
                      <a:pPr algn="r" fontAlgn="ctr"/>
                      <a:r>
                        <a:rPr lang="en-GB">
                          <a:effectLst/>
                        </a:rPr>
                        <a:t>Precluded (drone ship)</a:t>
                      </a:r>
                    </a:p>
                  </a:txBody>
                  <a:tcPr anchor="ctr"/>
                </a:tc>
                <a:tc>
                  <a:txBody>
                    <a:bodyPr/>
                    <a:lstStyle/>
                    <a:p>
                      <a:pPr algn="r" fontAlgn="ctr"/>
                      <a:r>
                        <a:rPr lang="en-GB">
                          <a:effectLst/>
                        </a:rPr>
                        <a:t>1</a:t>
                      </a:r>
                    </a:p>
                  </a:txBody>
                  <a:tcPr anchor="ctr"/>
                </a:tc>
                <a:extLst>
                  <a:ext uri="{0D108BD9-81ED-4DB2-BD59-A6C34878D82A}">
                    <a16:rowId xmlns:a16="http://schemas.microsoft.com/office/drawing/2014/main" val="10003"/>
                  </a:ext>
                </a:extLst>
              </a:tr>
              <a:tr h="529359">
                <a:tc>
                  <a:txBody>
                    <a:bodyPr/>
                    <a:lstStyle/>
                    <a:p>
                      <a:pPr algn="r" fontAlgn="ctr"/>
                      <a:r>
                        <a:rPr lang="en-GB">
                          <a:effectLst/>
                        </a:rPr>
                        <a:t>2015-01-10</a:t>
                      </a:r>
                    </a:p>
                  </a:txBody>
                  <a:tcPr anchor="ctr"/>
                </a:tc>
                <a:tc>
                  <a:txBody>
                    <a:bodyPr/>
                    <a:lstStyle/>
                    <a:p>
                      <a:pPr algn="r" fontAlgn="ctr"/>
                      <a:r>
                        <a:rPr lang="en-GB">
                          <a:effectLst/>
                        </a:rPr>
                        <a:t>Failure (drone ship)</a:t>
                      </a:r>
                    </a:p>
                  </a:txBody>
                  <a:tcPr anchor="ctr"/>
                </a:tc>
                <a:tc>
                  <a:txBody>
                    <a:bodyPr/>
                    <a:lstStyle/>
                    <a:p>
                      <a:pPr algn="r" fontAlgn="ctr"/>
                      <a:r>
                        <a:rPr lang="en-GB">
                          <a:effectLst/>
                        </a:rPr>
                        <a:t>5</a:t>
                      </a:r>
                    </a:p>
                  </a:txBody>
                  <a:tcPr anchor="ctr"/>
                </a:tc>
                <a:extLst>
                  <a:ext uri="{0D108BD9-81ED-4DB2-BD59-A6C34878D82A}">
                    <a16:rowId xmlns:a16="http://schemas.microsoft.com/office/drawing/2014/main" val="10004"/>
                  </a:ext>
                </a:extLst>
              </a:tr>
              <a:tr h="529359">
                <a:tc>
                  <a:txBody>
                    <a:bodyPr/>
                    <a:lstStyle/>
                    <a:p>
                      <a:pPr algn="r" fontAlgn="ctr"/>
                      <a:r>
                        <a:rPr lang="en-GB">
                          <a:effectLst/>
                        </a:rPr>
                        <a:t>2014-04-18</a:t>
                      </a:r>
                    </a:p>
                  </a:txBody>
                  <a:tcPr anchor="ctr"/>
                </a:tc>
                <a:tc>
                  <a:txBody>
                    <a:bodyPr/>
                    <a:lstStyle/>
                    <a:p>
                      <a:pPr algn="r" fontAlgn="ctr"/>
                      <a:r>
                        <a:rPr lang="en-GB">
                          <a:effectLst/>
                        </a:rPr>
                        <a:t>Controlled (ocean)</a:t>
                      </a:r>
                    </a:p>
                  </a:txBody>
                  <a:tcPr anchor="ctr"/>
                </a:tc>
                <a:tc>
                  <a:txBody>
                    <a:bodyPr/>
                    <a:lstStyle/>
                    <a:p>
                      <a:pPr algn="r" fontAlgn="ctr"/>
                      <a:r>
                        <a:rPr lang="en-GB">
                          <a:effectLst/>
                        </a:rPr>
                        <a:t>5</a:t>
                      </a:r>
                    </a:p>
                  </a:txBody>
                  <a:tcPr anchor="ctr"/>
                </a:tc>
                <a:extLst>
                  <a:ext uri="{0D108BD9-81ED-4DB2-BD59-A6C34878D82A}">
                    <a16:rowId xmlns:a16="http://schemas.microsoft.com/office/drawing/2014/main" val="10005"/>
                  </a:ext>
                </a:extLst>
              </a:tr>
              <a:tr h="529359">
                <a:tc>
                  <a:txBody>
                    <a:bodyPr/>
                    <a:lstStyle/>
                    <a:p>
                      <a:pPr algn="r" fontAlgn="ctr"/>
                      <a:r>
                        <a:rPr lang="en-GB">
                          <a:effectLst/>
                        </a:rPr>
                        <a:t>2013-09-29</a:t>
                      </a:r>
                    </a:p>
                  </a:txBody>
                  <a:tcPr anchor="ctr"/>
                </a:tc>
                <a:tc>
                  <a:txBody>
                    <a:bodyPr/>
                    <a:lstStyle/>
                    <a:p>
                      <a:pPr algn="r" fontAlgn="ctr"/>
                      <a:r>
                        <a:rPr lang="en-GB">
                          <a:effectLst/>
                        </a:rPr>
                        <a:t>Uncontrolled (ocean)</a:t>
                      </a:r>
                    </a:p>
                  </a:txBody>
                  <a:tcPr anchor="ctr"/>
                </a:tc>
                <a:tc>
                  <a:txBody>
                    <a:bodyPr/>
                    <a:lstStyle/>
                    <a:p>
                      <a:pPr algn="r" fontAlgn="ctr"/>
                      <a:r>
                        <a:rPr lang="en-GB">
                          <a:effectLst/>
                        </a:rPr>
                        <a:t>2</a:t>
                      </a:r>
                    </a:p>
                  </a:txBody>
                  <a:tcPr anchor="ctr"/>
                </a:tc>
                <a:extLst>
                  <a:ext uri="{0D108BD9-81ED-4DB2-BD59-A6C34878D82A}">
                    <a16:rowId xmlns:a16="http://schemas.microsoft.com/office/drawing/2014/main" val="10006"/>
                  </a:ext>
                </a:extLst>
              </a:tr>
              <a:tr h="529359">
                <a:tc>
                  <a:txBody>
                    <a:bodyPr/>
                    <a:lstStyle/>
                    <a:p>
                      <a:pPr algn="r" fontAlgn="ctr"/>
                      <a:r>
                        <a:rPr lang="en-GB">
                          <a:effectLst/>
                        </a:rPr>
                        <a:t>2012-05-22</a:t>
                      </a:r>
                    </a:p>
                  </a:txBody>
                  <a:tcPr anchor="ctr"/>
                </a:tc>
                <a:tc>
                  <a:txBody>
                    <a:bodyPr/>
                    <a:lstStyle/>
                    <a:p>
                      <a:pPr algn="r" fontAlgn="ctr"/>
                      <a:r>
                        <a:rPr lang="en-GB">
                          <a:effectLst/>
                        </a:rPr>
                        <a:t>No attempt</a:t>
                      </a:r>
                    </a:p>
                  </a:txBody>
                  <a:tcPr anchor="ctr"/>
                </a:tc>
                <a:tc>
                  <a:txBody>
                    <a:bodyPr/>
                    <a:lstStyle/>
                    <a:p>
                      <a:pPr algn="r" fontAlgn="ctr"/>
                      <a:r>
                        <a:rPr lang="en-GB" dirty="0">
                          <a:effectLst/>
                        </a:rPr>
                        <a:t>22</a:t>
                      </a:r>
                    </a:p>
                  </a:txBody>
                  <a:tcPr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975168428"/>
      </p:ext>
    </p:extLst>
  </p:cSld>
  <p:clrMapOvr>
    <a:masterClrMapping/>
  </p:clrMapOvr>
  <p:transition spd="slow">
    <p:push/>
  </p:transition>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ransition spd="slow">
    <p:push/>
  </p:transition>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63122" y="813174"/>
            <a:ext cx="2743200" cy="401638"/>
          </a:xfrm>
        </p:spPr>
        <p:txBody>
          <a:bodyPr/>
          <a:lstStyle/>
          <a:p>
            <a:fld id="{5075537C-CA84-1446-933C-8E9D027F9201}" type="slidenum">
              <a:rPr lang="en-US" smtClean="0"/>
              <a:t>35</a:t>
            </a:fld>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37" t="-8980" r="137" b="8980"/>
          <a:stretch/>
        </p:blipFill>
        <p:spPr>
          <a:xfrm>
            <a:off x="4292600" y="965871"/>
            <a:ext cx="6784778" cy="5059702"/>
          </a:xfrm>
          <a:prstGeom prst="rect">
            <a:avLst/>
          </a:prstGeom>
        </p:spPr>
      </p:pic>
      <p:sp>
        <p:nvSpPr>
          <p:cNvPr id="7" name="Oval 6"/>
          <p:cNvSpPr/>
          <p:nvPr/>
        </p:nvSpPr>
        <p:spPr>
          <a:xfrm>
            <a:off x="4175100" y="2374900"/>
            <a:ext cx="590720" cy="520700"/>
          </a:xfrm>
          <a:prstGeom prst="ellipse">
            <a:avLst/>
          </a:prstGeom>
          <a:noFill/>
          <a:ln w="57150">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8" name="Oval 7"/>
          <p:cNvSpPr/>
          <p:nvPr/>
        </p:nvSpPr>
        <p:spPr>
          <a:xfrm>
            <a:off x="10439400" y="3571922"/>
            <a:ext cx="546100" cy="610758"/>
          </a:xfrm>
          <a:prstGeom prst="ellipse">
            <a:avLst/>
          </a:prstGeom>
          <a:noFill/>
          <a:ln w="57150">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0" name="Content Placeholder 4">
            <a:extLst>
              <a:ext uri="{FF2B5EF4-FFF2-40B4-BE49-F238E27FC236}">
                <a16:creationId xmlns:a16="http://schemas.microsoft.com/office/drawing/2014/main" id="{85D9F803-CDBC-C74C-AF1B-2B5937D1C241}"/>
              </a:ext>
            </a:extLst>
          </p:cNvPr>
          <p:cNvSpPr txBox="1">
            <a:spLocks/>
          </p:cNvSpPr>
          <p:nvPr/>
        </p:nvSpPr>
        <p:spPr>
          <a:xfrm>
            <a:off x="770010" y="1499029"/>
            <a:ext cx="3217790" cy="431482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We can see that all launch sites are in very close proximity to the coast and they are also a couple thousand kilometers away from the equator line. </a:t>
            </a:r>
          </a:p>
          <a:p>
            <a:r>
              <a:rPr lang="en-US" sz="2000" dirty="0"/>
              <a:t>It is interesting to see that most launch sites are concentrated near Miami.</a:t>
            </a:r>
          </a:p>
        </p:txBody>
      </p:sp>
    </p:spTree>
    <p:extLst>
      <p:ext uri="{BB962C8B-B14F-4D97-AF65-F5344CB8AC3E}">
        <p14:creationId xmlns:p14="http://schemas.microsoft.com/office/powerpoint/2010/main" val="981671777"/>
      </p:ext>
    </p:extLst>
  </p:cSld>
  <p:clrMapOvr>
    <a:masterClrMapping/>
  </p:clrMapOvr>
  <p:transition spd="slow">
    <p:push/>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63122" y="806247"/>
            <a:ext cx="2743200" cy="401638"/>
          </a:xfrm>
        </p:spPr>
        <p:txBody>
          <a:bodyPr/>
          <a:lstStyle/>
          <a:p>
            <a:fld id="{5075537C-CA84-1446-933C-8E9D027F9201}" type="slidenum">
              <a:rPr lang="en-US" smtClean="0"/>
              <a:t>36</a:t>
            </a:fld>
            <a:endParaRPr lang="en-US" dirty="0"/>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of Rocket Launches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1705" y="1341814"/>
            <a:ext cx="7563906" cy="4544059"/>
          </a:xfrm>
          <a:prstGeom prst="rect">
            <a:avLst/>
          </a:prstGeom>
        </p:spPr>
      </p:pic>
      <p:sp>
        <p:nvSpPr>
          <p:cNvPr id="4" name="TextBox 3"/>
          <p:cNvSpPr txBox="1"/>
          <p:nvPr/>
        </p:nvSpPr>
        <p:spPr>
          <a:xfrm>
            <a:off x="770011" y="1549400"/>
            <a:ext cx="2773289" cy="3416320"/>
          </a:xfrm>
          <a:prstGeom prst="rect">
            <a:avLst/>
          </a:prstGeom>
          <a:noFill/>
        </p:spPr>
        <p:txBody>
          <a:bodyPr wrap="square" rtlCol="0">
            <a:spAutoFit/>
          </a:bodyPr>
          <a:lstStyle/>
          <a:p>
            <a:pPr marL="285750" indent="-285750">
              <a:buFont typeface="Arial" pitchFamily="34" charset="0"/>
              <a:buChar char="•"/>
            </a:pPr>
            <a:r>
              <a:rPr lang="en-US" dirty="0"/>
              <a:t>The successful launches are represented by a green marker while the red marker represents failed rocket launches.</a:t>
            </a:r>
          </a:p>
          <a:p>
            <a:endParaRPr lang="en-US" dirty="0"/>
          </a:p>
          <a:p>
            <a:pPr marL="285750" indent="-285750">
              <a:buFont typeface="Arial" pitchFamily="34" charset="0"/>
              <a:buChar char="•"/>
            </a:pPr>
            <a:r>
              <a:rPr lang="en-US" dirty="0"/>
              <a:t>It appears that </a:t>
            </a:r>
            <a:r>
              <a:rPr lang="en-US" b="1" dirty="0"/>
              <a:t>KSC LC-39A</a:t>
            </a:r>
            <a:r>
              <a:rPr lang="en-US" dirty="0"/>
              <a:t> had the highest success rate of rocket launches compared to other launch sites.</a:t>
            </a:r>
          </a:p>
          <a:p>
            <a:pPr marL="285750" indent="-285750">
              <a:buFont typeface="Arial" pitchFamily="34" charset="0"/>
              <a:buChar char="•"/>
            </a:pPr>
            <a:endParaRPr lang="en-GB" dirty="0"/>
          </a:p>
        </p:txBody>
      </p:sp>
      <p:cxnSp>
        <p:nvCxnSpPr>
          <p:cNvPr id="7" name="Straight Arrow Connector 6"/>
          <p:cNvCxnSpPr/>
          <p:nvPr/>
        </p:nvCxnSpPr>
        <p:spPr>
          <a:xfrm>
            <a:off x="3403600" y="3441700"/>
            <a:ext cx="2476500" cy="17214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597884"/>
      </p:ext>
    </p:extLst>
  </p:cSld>
  <p:clrMapOvr>
    <a:masterClrMapping/>
  </p:clrMapOvr>
  <p:transition spd="slow">
    <p:push/>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42411" y="811587"/>
            <a:ext cx="2743200" cy="401638"/>
          </a:xfrm>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3065390" cy="4314825"/>
          </a:xfrm>
          <a:prstGeom prst="rect">
            <a:avLst/>
          </a:prstGeom>
        </p:spPr>
        <p:txBody>
          <a:bodyPr lIns="91440" tIns="45720" rIns="91440" bIns="45720" anchor="t">
            <a:normAutofit fontScale="85000" lnSpcReduction="10000"/>
          </a:bodyPr>
          <a:lstStyle/>
          <a:p>
            <a:r>
              <a:rPr lang="en-US" sz="2000" dirty="0"/>
              <a:t>It appears that launch sites are usually set up at least 18 km away from cities. This may be because of the desire to prevent any crashes near populated areas.</a:t>
            </a:r>
          </a:p>
          <a:p>
            <a:r>
              <a:rPr lang="en-US" sz="2000" dirty="0"/>
              <a:t>It is also apparent that launch sites are in very close proximity to railways and highways. Perhaps, due to the necessary transportation requirements for rocket parts.</a:t>
            </a:r>
          </a:p>
          <a:p>
            <a:r>
              <a:rPr lang="en-US" sz="2000" dirty="0"/>
              <a:t>The sites are close the coast line. This is evident with the many rocket landing tests on water bodies like the ocean.</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Surrounding Landmarks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00" y="1721577"/>
            <a:ext cx="6546165" cy="4396557"/>
          </a:xfrm>
          <a:prstGeom prst="rect">
            <a:avLst/>
          </a:prstGeom>
        </p:spPr>
      </p:pic>
    </p:spTree>
    <p:extLst>
      <p:ext uri="{BB962C8B-B14F-4D97-AF65-F5344CB8AC3E}">
        <p14:creationId xmlns:p14="http://schemas.microsoft.com/office/powerpoint/2010/main" val="232499080"/>
      </p:ext>
    </p:extLst>
  </p:cSld>
  <p:clrMapOvr>
    <a:masterClrMapping/>
  </p:clrMapOvr>
  <p:transition spd="slow">
    <p:push/>
  </p:transition>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ransition spd="slow">
    <p:push/>
  </p:transition>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42411" y="818947"/>
            <a:ext cx="2743200" cy="401638"/>
          </a:xfrm>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003800"/>
            <a:ext cx="10151990" cy="1173162"/>
          </a:xfrm>
          <a:prstGeom prst="rect">
            <a:avLst/>
          </a:prstGeom>
        </p:spPr>
        <p:txBody>
          <a:bodyPr lIns="91440" tIns="45720" rIns="91440" bIns="45720" anchor="t">
            <a:normAutofit fontScale="62500" lnSpcReduction="20000"/>
          </a:bodyPr>
          <a:lstStyle/>
          <a:p>
            <a:pPr>
              <a:lnSpc>
                <a:spcPct val="100000"/>
              </a:lnSpc>
              <a:spcBef>
                <a:spcPts val="1400"/>
              </a:spcBef>
            </a:pPr>
            <a:r>
              <a:rPr lang="en-US" dirty="0">
                <a:solidFill>
                  <a:schemeClr val="accent3">
                    <a:lumMod val="25000"/>
                  </a:schemeClr>
                </a:solidFill>
                <a:latin typeface="Abadi"/>
              </a:rPr>
              <a:t>Site </a:t>
            </a:r>
            <a:r>
              <a:rPr lang="en-US" dirty="0">
                <a:solidFill>
                  <a:schemeClr val="accent3">
                    <a:lumMod val="25000"/>
                  </a:schemeClr>
                </a:solidFill>
                <a:effectLst>
                  <a:outerShdw blurRad="38100" dist="38100" dir="2700000" algn="tl">
                    <a:srgbClr val="000000">
                      <a:alpha val="43137"/>
                    </a:srgbClr>
                  </a:outerShdw>
                </a:effectLst>
                <a:latin typeface="Abadi"/>
              </a:rPr>
              <a:t>KSC LC-39A </a:t>
            </a:r>
            <a:r>
              <a:rPr lang="en-US" dirty="0">
                <a:solidFill>
                  <a:schemeClr val="accent3">
                    <a:lumMod val="25000"/>
                  </a:schemeClr>
                </a:solidFill>
                <a:latin typeface="Abadi"/>
              </a:rPr>
              <a:t>has the largest successful launches as well the highest launch success rate.</a:t>
            </a:r>
          </a:p>
          <a:p>
            <a:pPr>
              <a:lnSpc>
                <a:spcPct val="100000"/>
              </a:lnSpc>
              <a:spcBef>
                <a:spcPts val="1400"/>
              </a:spcBef>
            </a:pPr>
            <a:r>
              <a:rPr lang="en-US" dirty="0">
                <a:solidFill>
                  <a:schemeClr val="accent3">
                    <a:lumMod val="25000"/>
                  </a:schemeClr>
                </a:solidFill>
                <a:latin typeface="Abadi"/>
              </a:rPr>
              <a:t>More investigation may be needed to determine why </a:t>
            </a:r>
            <a:r>
              <a:rPr lang="en-US" dirty="0">
                <a:solidFill>
                  <a:schemeClr val="accent3">
                    <a:lumMod val="25000"/>
                  </a:schemeClr>
                </a:solidFill>
                <a:effectLst>
                  <a:outerShdw blurRad="38100" dist="38100" dir="2700000" algn="tl">
                    <a:srgbClr val="000000">
                      <a:alpha val="43137"/>
                    </a:srgbClr>
                  </a:outerShdw>
                </a:effectLst>
                <a:latin typeface="Abadi"/>
              </a:rPr>
              <a:t>KSC LC-39A </a:t>
            </a:r>
            <a:r>
              <a:rPr lang="en-US" dirty="0">
                <a:solidFill>
                  <a:schemeClr val="accent3">
                    <a:lumMod val="25000"/>
                  </a:schemeClr>
                </a:solidFill>
                <a:latin typeface="Abadi"/>
              </a:rPr>
              <a:t>is the preferred launch site.</a:t>
            </a:r>
            <a:endParaRPr lang="en-US" dirty="0">
              <a:solidFill>
                <a:schemeClr val="accent3">
                  <a:lumMod val="25000"/>
                </a:schemeClr>
              </a:solidFill>
              <a:effectLst>
                <a:outerShdw blurRad="38100" dist="38100" dir="2700000" algn="tl">
                  <a:srgbClr val="000000">
                    <a:alpha val="43137"/>
                  </a:srgbClr>
                </a:outerShdw>
              </a:effectLst>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611" y="1440473"/>
            <a:ext cx="10058400" cy="3385844"/>
          </a:xfrm>
          <a:prstGeom prst="rect">
            <a:avLst/>
          </a:prstGeom>
        </p:spPr>
      </p:pic>
    </p:spTree>
    <p:extLst>
      <p:ext uri="{BB962C8B-B14F-4D97-AF65-F5344CB8AC3E}">
        <p14:creationId xmlns:p14="http://schemas.microsoft.com/office/powerpoint/2010/main" val="700132931"/>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4982" y="813174"/>
            <a:ext cx="2743200" cy="401638"/>
          </a:xfrm>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73382"/>
            <a:ext cx="10152648" cy="39208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primary objective of this Data Science project is to allow the company to compete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In order to achieve this goal, it is necessary to predict if the first stage of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Falcon 9 rocket will land successfully. </a:t>
            </a:r>
          </a:p>
          <a:p>
            <a:pPr marL="0" indent="0">
              <a:spcBef>
                <a:spcPts val="1400"/>
              </a:spcBef>
              <a:buNone/>
            </a:pP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advertises Falcon 9 rocket launches on its website, with a cost of 62 million dollars. Other providers cost upward of 165 million dollars each, much of the savings is because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can reuse the first stage.</a:t>
            </a:r>
          </a:p>
          <a:p>
            <a:pPr marL="0" indent="0">
              <a:spcBef>
                <a:spcPts val="1400"/>
              </a:spcBef>
              <a:buNone/>
            </a:pPr>
            <a:r>
              <a:rPr lang="en-US" sz="2200" dirty="0">
                <a:solidFill>
                  <a:schemeClr val="accent3">
                    <a:lumMod val="25000"/>
                  </a:schemeClr>
                </a:solidFill>
                <a:latin typeface="Abadi" panose="020B0604020104020204" pitchFamily="34" charset="0"/>
              </a:rPr>
              <a:t>Therefore if we can accurately predict the likelihood of the first stage rocket landing successfully, we can determine the cost of a launch. With the help of the Data Science findings and models, the company can make more informed bids against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for a rocket launch.</a:t>
            </a:r>
          </a:p>
        </p:txBody>
      </p:sp>
    </p:spTree>
    <p:extLst>
      <p:ext uri="{BB962C8B-B14F-4D97-AF65-F5344CB8AC3E}">
        <p14:creationId xmlns:p14="http://schemas.microsoft.com/office/powerpoint/2010/main" val="2560061391"/>
      </p:ext>
    </p:extLst>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818947"/>
            <a:ext cx="2743200" cy="401638"/>
          </a:xfrm>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864100"/>
            <a:ext cx="10429273" cy="1312862"/>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As we can see, 76.9% of the total launches at site </a:t>
            </a:r>
            <a:r>
              <a:rPr lang="en-US" sz="2200" dirty="0">
                <a:solidFill>
                  <a:schemeClr val="accent3">
                    <a:lumMod val="25000"/>
                  </a:schemeClr>
                </a:solidFill>
                <a:effectLst>
                  <a:outerShdw blurRad="38100" dist="38100" dir="2700000" algn="tl">
                    <a:srgbClr val="000000">
                      <a:alpha val="43137"/>
                    </a:srgbClr>
                  </a:outerShdw>
                </a:effectLst>
                <a:latin typeface="Abadi"/>
              </a:rPr>
              <a:t>KSC LC-39A </a:t>
            </a:r>
            <a:r>
              <a:rPr lang="en-US" sz="2200" dirty="0">
                <a:solidFill>
                  <a:schemeClr val="accent3">
                    <a:lumMod val="25000"/>
                  </a:schemeClr>
                </a:solidFill>
                <a:latin typeface="Abadi"/>
              </a:rPr>
              <a:t>were successful. This is a the highest success rate of all the different launch sites.</a:t>
            </a:r>
          </a:p>
          <a:p>
            <a:pPr>
              <a:lnSpc>
                <a:spcPct val="100000"/>
              </a:lnSpc>
              <a:spcBef>
                <a:spcPts val="1400"/>
              </a:spcBef>
            </a:pPr>
            <a:r>
              <a:rPr lang="en-US" sz="2200" dirty="0">
                <a:solidFill>
                  <a:schemeClr val="accent3">
                    <a:lumMod val="25000"/>
                  </a:schemeClr>
                </a:solidFill>
                <a:latin typeface="Abadi"/>
              </a:rPr>
              <a:t>However, this success rate was only around 3% higher than the runner up; site </a:t>
            </a:r>
            <a:r>
              <a:rPr lang="en-US" sz="2200" dirty="0">
                <a:solidFill>
                  <a:schemeClr val="accent3">
                    <a:lumMod val="25000"/>
                  </a:schemeClr>
                </a:solidFill>
                <a:effectLst>
                  <a:outerShdw blurRad="38100" dist="38100" dir="2700000" algn="tl">
                    <a:srgbClr val="000000">
                      <a:alpha val="43137"/>
                    </a:srgbClr>
                  </a:outerShdw>
                </a:effectLst>
                <a:latin typeface="Abadi"/>
              </a:rPr>
              <a:t>CCAFS LC-40.</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Successful Launches for Site KSC LC-39A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4900" y="1403070"/>
            <a:ext cx="10058400" cy="3342784"/>
          </a:xfrm>
          <a:prstGeom prst="rect">
            <a:avLst/>
          </a:prstGeom>
        </p:spPr>
      </p:pic>
    </p:spTree>
    <p:extLst>
      <p:ext uri="{BB962C8B-B14F-4D97-AF65-F5344CB8AC3E}">
        <p14:creationId xmlns:p14="http://schemas.microsoft.com/office/powerpoint/2010/main" val="1866160706"/>
      </p:ext>
    </p:extLst>
  </p:cSld>
  <p:clrMapOvr>
    <a:masterClrMapping/>
  </p:clrMapOvr>
  <p:transition spd="slow">
    <p:push/>
  </p:transition>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72645" y="818947"/>
            <a:ext cx="2743200" cy="401638"/>
          </a:xfrm>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200963"/>
            <a:ext cx="10414662" cy="1123637"/>
          </a:xfrm>
          <a:prstGeom prst="rect">
            <a:avLst/>
          </a:prstGeom>
        </p:spPr>
        <p:txBody>
          <a:bodyPr lIns="91440" tIns="45720" rIns="91440" bIns="45720" anchor="t">
            <a:noAutofit/>
          </a:bodyPr>
          <a:lstStyle/>
          <a:p>
            <a:r>
              <a:rPr lang="en-US" sz="1800" dirty="0"/>
              <a:t>It appears that the payload range between 2000 kg and 4000 kg has the highest success rate.</a:t>
            </a:r>
          </a:p>
          <a:p>
            <a:r>
              <a:rPr lang="en-US" sz="1800" dirty="0"/>
              <a:t>The launch success rate was also dramatically low between the payload range of 0kg and 2500kg. Perhaps very low masses decrease launch success.</a:t>
            </a:r>
          </a:p>
          <a:p>
            <a:r>
              <a:rPr lang="en-US" sz="1800" dirty="0"/>
              <a:t>The booster version </a:t>
            </a:r>
            <a:r>
              <a:rPr lang="en-US" sz="1800" b="1" dirty="0"/>
              <a:t>FT</a:t>
            </a:r>
            <a:r>
              <a:rPr lang="en-US" sz="1800" dirty="0"/>
              <a:t>, seems to have a higher success rate than other booster versions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Success for All Sites</a:t>
            </a:r>
          </a:p>
          <a:p>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611" y="1412149"/>
            <a:ext cx="10058400" cy="3788814"/>
          </a:xfrm>
          <a:prstGeom prst="rect">
            <a:avLst/>
          </a:prstGeom>
        </p:spPr>
      </p:pic>
    </p:spTree>
    <p:extLst>
      <p:ext uri="{BB962C8B-B14F-4D97-AF65-F5344CB8AC3E}">
        <p14:creationId xmlns:p14="http://schemas.microsoft.com/office/powerpoint/2010/main" val="252359608"/>
      </p:ext>
    </p:extLst>
  </p:cSld>
  <p:clrMapOvr>
    <a:masterClrMapping/>
  </p:clrMapOvr>
  <p:transition spd="slow">
    <p:push/>
  </p:transition>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ransition spd="slow">
    <p:push/>
  </p:transition>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550422" y="793547"/>
            <a:ext cx="2743200" cy="401638"/>
          </a:xfrm>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74801"/>
            <a:ext cx="4614789" cy="485241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Since all the methods have an identical accuracy score of 83.33%, we decided to use Logistic Regression for the classification</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048" y="1372610"/>
            <a:ext cx="5836352" cy="5375307"/>
          </a:xfrm>
          <a:prstGeom prst="rect">
            <a:avLst/>
          </a:prstGeom>
        </p:spPr>
      </p:pic>
    </p:spTree>
    <p:extLst>
      <p:ext uri="{BB962C8B-B14F-4D97-AF65-F5344CB8AC3E}">
        <p14:creationId xmlns:p14="http://schemas.microsoft.com/office/powerpoint/2010/main" val="2459446073"/>
      </p:ext>
    </p:extLst>
  </p:cSld>
  <p:clrMapOvr>
    <a:masterClrMapping/>
  </p:clrMapOvr>
  <p:transition spd="slow">
    <p:push/>
  </p:transition>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563122" y="793547"/>
            <a:ext cx="2743200" cy="401638"/>
          </a:xfrm>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44085"/>
            <a:ext cx="4602089" cy="42814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chart shows the confusion matrix of the Logistic Regression model that was chosen.</a:t>
            </a:r>
          </a:p>
          <a:p>
            <a:pPr>
              <a:lnSpc>
                <a:spcPct val="100000"/>
              </a:lnSpc>
              <a:spcBef>
                <a:spcPts val="1400"/>
              </a:spcBef>
            </a:pPr>
            <a:r>
              <a:rPr lang="en-US" sz="2200" dirty="0">
                <a:solidFill>
                  <a:schemeClr val="accent3">
                    <a:lumMod val="25000"/>
                  </a:schemeClr>
                </a:solidFill>
                <a:latin typeface="Abadi" panose="020B0604020104020204" pitchFamily="34" charset="0"/>
              </a:rPr>
              <a:t>The model only failed to accurately predict 3 labels.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7876" y="1447800"/>
            <a:ext cx="5309224" cy="5056950"/>
          </a:xfrm>
          <a:prstGeom prst="rect">
            <a:avLst/>
          </a:prstGeom>
        </p:spPr>
      </p:pic>
      <p:cxnSp>
        <p:nvCxnSpPr>
          <p:cNvPr id="6" name="Curved Connector 5"/>
          <p:cNvCxnSpPr/>
          <p:nvPr/>
        </p:nvCxnSpPr>
        <p:spPr>
          <a:xfrm flipV="1">
            <a:off x="4559300" y="2794000"/>
            <a:ext cx="4495800" cy="622300"/>
          </a:xfrm>
          <a:prstGeom prst="curvedConnector3">
            <a:avLst>
              <a:gd name="adj1" fmla="val 74295"/>
            </a:avLst>
          </a:prstGeom>
          <a:ln>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5034231"/>
      </p:ext>
    </p:extLst>
  </p:cSld>
  <p:clrMapOvr>
    <a:masterClrMapping/>
  </p:clrMapOvr>
  <p:transition spd="slow">
    <p:push/>
  </p:transition>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542411" y="831647"/>
            <a:ext cx="2743200" cy="401638"/>
          </a:xfrm>
        </p:spPr>
        <p:txBody>
          <a:bodyPr/>
          <a:lstStyle/>
          <a:p>
            <a:fld id="{5075537C-CA84-1446-933C-8E9D027F9201}" type="slidenum">
              <a:rPr lang="en-US" smtClean="0"/>
              <a:t>45</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36700"/>
            <a:ext cx="10687961" cy="4488873"/>
          </a:xfrm>
          <a:prstGeom prst="rect">
            <a:avLst/>
          </a:prstGeom>
        </p:spPr>
        <p:txBody>
          <a:bodyPr>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compete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it was crucial to analyze their data. Through this process, a general picture of their success methods was produced.</a:t>
            </a:r>
          </a:p>
          <a:p>
            <a:pPr>
              <a:lnSpc>
                <a:spcPct val="100000"/>
              </a:lnSpc>
              <a:spcBef>
                <a:spcPts val="1400"/>
              </a:spcBef>
            </a:pPr>
            <a:r>
              <a:rPr lang="en-US" sz="2200" dirty="0">
                <a:solidFill>
                  <a:schemeClr val="accent3">
                    <a:lumMod val="25000"/>
                  </a:schemeClr>
                </a:solidFill>
                <a:latin typeface="Abadi" panose="020B0604020104020204" pitchFamily="34" charset="0"/>
              </a:rPr>
              <a:t>All their launch sites are located near the coast, away from nearby cities. This enabled to them to test their rocket landings without much interference.</a:t>
            </a:r>
          </a:p>
          <a:p>
            <a:pPr>
              <a:lnSpc>
                <a:spcPct val="100000"/>
              </a:lnSpc>
              <a:spcBef>
                <a:spcPts val="1400"/>
              </a:spcBef>
            </a:pPr>
            <a:r>
              <a:rPr lang="en-US" sz="2200" dirty="0">
                <a:solidFill>
                  <a:schemeClr val="accent3">
                    <a:lumMod val="25000"/>
                  </a:schemeClr>
                </a:solidFill>
                <a:latin typeface="Abadi" panose="020B0604020104020204" pitchFamily="34" charset="0"/>
              </a:rPr>
              <a:t>Site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KSC LC-39A </a:t>
            </a:r>
            <a:r>
              <a:rPr lang="en-US" sz="2200" dirty="0">
                <a:solidFill>
                  <a:schemeClr val="accent3">
                    <a:lumMod val="25000"/>
                  </a:schemeClr>
                </a:solidFill>
                <a:latin typeface="Abadi" panose="020B0604020104020204" pitchFamily="34" charset="0"/>
              </a:rPr>
              <a:t>had the highest launch success rate out of all the launch sites.</a:t>
            </a:r>
            <a:endPar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2015 onwards, the success rate of rocket landings significantly increased. It was also apparent that landing success increased with flight number</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All this data was used to train a machine learning model that is able to predict the landing outcome of rocket launches with 83.33% accuracy.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will allow our company to make more attractive offers than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and increase the confidence of our investors and customers. Can anyone say “No” to a company that can predict the success of their product?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ransition spd="slow">
    <p:push/>
  </p:transition>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542411" y="806247"/>
            <a:ext cx="2743200" cy="401638"/>
          </a:xfrm>
        </p:spPr>
        <p:txBody>
          <a:bodyPr/>
          <a:lstStyle/>
          <a:p>
            <a:fld id="{5075537C-CA84-1446-933C-8E9D027F9201}" type="slidenum">
              <a:rPr lang="en-US" smtClean="0"/>
              <a:t>46</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Fortune Business Insights (2020). </a:t>
            </a:r>
            <a:r>
              <a:rPr lang="en-US" sz="2200" i="1" dirty="0">
                <a:solidFill>
                  <a:schemeClr val="accent3">
                    <a:lumMod val="25000"/>
                  </a:schemeClr>
                </a:solidFill>
                <a:latin typeface="Abadi" panose="020B0604020104020204" pitchFamily="34" charset="0"/>
              </a:rPr>
              <a:t>Space launch services market</a:t>
            </a: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https://www.fortunebusinessinsights.com/industry-reports/space-launch-services-market-101931</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CB Insights. </a:t>
            </a:r>
            <a:r>
              <a:rPr lang="en-US" sz="2200" i="1" dirty="0">
                <a:solidFill>
                  <a:schemeClr val="accent3">
                    <a:lumMod val="25000"/>
                  </a:schemeClr>
                </a:solidFill>
                <a:latin typeface="Abadi" panose="020B0604020104020204" pitchFamily="34" charset="0"/>
              </a:rPr>
              <a:t>The Top 12 Reasons Startups Fail. </a:t>
            </a:r>
            <a:r>
              <a:rPr lang="en-US" sz="2200" i="1" dirty="0">
                <a:solidFill>
                  <a:schemeClr val="accent3">
                    <a:lumMod val="25000"/>
                  </a:schemeClr>
                </a:solidFill>
                <a:latin typeface="Abadi" panose="020B0604020104020204" pitchFamily="34" charset="0"/>
                <a:hlinkClick r:id="rId5"/>
              </a:rPr>
              <a:t>https://www.cbinsights.com/research/startup-failure-reasons-top/</a:t>
            </a:r>
            <a:endParaRPr lang="en-US" sz="2200" i="1"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IBM. </a:t>
            </a:r>
            <a:r>
              <a:rPr lang="it-IT" sz="2200" i="1" dirty="0">
                <a:solidFill>
                  <a:schemeClr val="accent3">
                    <a:lumMod val="25000"/>
                  </a:schemeClr>
                </a:solidFill>
                <a:latin typeface="Abadi" panose="020B0604020104020204" pitchFamily="34" charset="0"/>
              </a:rPr>
              <a:t>Data Science Professional Certificate. </a:t>
            </a:r>
            <a:r>
              <a:rPr lang="it-IT" sz="2200" i="1" dirty="0">
                <a:solidFill>
                  <a:schemeClr val="accent3">
                    <a:lumMod val="25000"/>
                  </a:schemeClr>
                </a:solidFill>
                <a:latin typeface="Abadi" panose="020B0604020104020204" pitchFamily="34" charset="0"/>
                <a:hlinkClick r:id="rId6"/>
              </a:rPr>
              <a:t>https://www.coursera.org/professional-certificates/ibm-data-science</a:t>
            </a:r>
            <a:endParaRPr lang="it-IT" sz="2200" i="1" dirty="0">
              <a:solidFill>
                <a:schemeClr val="accent3">
                  <a:lumMod val="25000"/>
                </a:schemeClr>
              </a:solidFill>
              <a:latin typeface="Abadi" panose="020B0604020104020204" pitchFamily="34" charset="0"/>
            </a:endParaRPr>
          </a:p>
          <a:p>
            <a:pPr>
              <a:lnSpc>
                <a:spcPct val="100000"/>
              </a:lnSpc>
              <a:spcBef>
                <a:spcPts val="1400"/>
              </a:spcBef>
            </a:pPr>
            <a:r>
              <a:rPr lang="en-US" sz="2200" i="1" dirty="0">
                <a:solidFill>
                  <a:schemeClr val="accent3">
                    <a:lumMod val="25000"/>
                  </a:schemeClr>
                </a:solidFill>
                <a:latin typeface="Abadi" panose="020B0604020104020204" pitchFamily="34" charset="0"/>
              </a:rPr>
              <a:t>Space.com. </a:t>
            </a:r>
            <a:r>
              <a:rPr lang="en-US" sz="2200" i="1" dirty="0" err="1">
                <a:solidFill>
                  <a:schemeClr val="accent3">
                    <a:lumMod val="25000"/>
                  </a:schemeClr>
                </a:solidFill>
                <a:latin typeface="Abadi" panose="020B0604020104020204" pitchFamily="34" charset="0"/>
              </a:rPr>
              <a:t>SpaceX</a:t>
            </a:r>
            <a:r>
              <a:rPr lang="en-US" sz="2200" i="1" dirty="0">
                <a:solidFill>
                  <a:schemeClr val="accent3">
                    <a:lumMod val="25000"/>
                  </a:schemeClr>
                </a:solidFill>
                <a:latin typeface="Abadi" panose="020B0604020104020204" pitchFamily="34" charset="0"/>
              </a:rPr>
              <a:t> Lands Orbital Rocket Successfully in Historic First. </a:t>
            </a:r>
            <a:r>
              <a:rPr lang="en-US" sz="2200" i="1" dirty="0">
                <a:solidFill>
                  <a:schemeClr val="accent3">
                    <a:lumMod val="25000"/>
                  </a:schemeClr>
                </a:solidFill>
                <a:latin typeface="Abadi" panose="020B0604020104020204" pitchFamily="34" charset="0"/>
                <a:hlinkClick r:id="rId7"/>
              </a:rPr>
              <a:t>https://www.space.com/31420-spacex-rocket-landing-success.html</a:t>
            </a:r>
            <a:endParaRPr lang="en-US" sz="2200" i="1" dirty="0">
              <a:solidFill>
                <a:schemeClr val="accent3">
                  <a:lumMod val="25000"/>
                </a:schemeClr>
              </a:solidFill>
              <a:latin typeface="Abadi" panose="020B0604020104020204" pitchFamily="34" charset="0"/>
            </a:endParaRPr>
          </a:p>
          <a:p>
            <a:pPr>
              <a:lnSpc>
                <a:spcPct val="100000"/>
              </a:lnSpc>
              <a:spcBef>
                <a:spcPts val="1400"/>
              </a:spcBef>
            </a:pPr>
            <a:endParaRPr lang="en-US" sz="2200" i="1"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1034698474"/>
      </p:ext>
    </p:extLst>
  </p:cSld>
  <p:clrMapOvr>
    <a:masterClrMapping/>
  </p:clrMapOvr>
  <p:transition spd="slow">
    <p:push/>
  </p:transition>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47</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2273300"/>
            <a:ext cx="3789289" cy="393756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table structure belongs to the SQLite data set used for SQL queries.</a:t>
            </a:r>
          </a:p>
          <a:p>
            <a:pPr>
              <a:lnSpc>
                <a:spcPct val="100000"/>
              </a:lnSpc>
              <a:spcBef>
                <a:spcPts val="1400"/>
              </a:spcBef>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4"/>
              </a:rPr>
              <a:t>https://github.com/Felipekohut/SpaceX-Landing-Prediction/tree/main/Datasets_Created</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8783" y="2273300"/>
            <a:ext cx="7065889" cy="3752273"/>
          </a:xfrm>
          <a:prstGeom prst="rect">
            <a:avLst/>
          </a:prstGeom>
        </p:spPr>
      </p:pic>
      <p:sp>
        <p:nvSpPr>
          <p:cNvPr id="3" name="TextBox 2"/>
          <p:cNvSpPr txBox="1"/>
          <p:nvPr/>
        </p:nvSpPr>
        <p:spPr>
          <a:xfrm>
            <a:off x="3236383" y="1485900"/>
            <a:ext cx="2844800" cy="584775"/>
          </a:xfrm>
          <a:prstGeom prst="rect">
            <a:avLst/>
          </a:prstGeom>
          <a:noFill/>
        </p:spPr>
        <p:txBody>
          <a:bodyPr wrap="square" rtlCol="0">
            <a:spAutoFit/>
          </a:bodyPr>
          <a:lstStyle/>
          <a:p>
            <a:r>
              <a:rPr lang="en-GB" sz="3200" b="1" dirty="0"/>
              <a:t>SQLite Data Set</a:t>
            </a:r>
          </a:p>
        </p:txBody>
      </p:sp>
    </p:spTree>
    <p:extLst>
      <p:ext uri="{BB962C8B-B14F-4D97-AF65-F5344CB8AC3E}">
        <p14:creationId xmlns:p14="http://schemas.microsoft.com/office/powerpoint/2010/main" val="3410008520"/>
      </p:ext>
    </p:extLst>
  </p:cSld>
  <p:clrMapOvr>
    <a:masterClrMapping/>
  </p:clrMapOvr>
  <p:transition spd="slow">
    <p:push/>
  </p:transition>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575822" y="813174"/>
            <a:ext cx="2743200" cy="401638"/>
          </a:xfrm>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28408"/>
            <a:ext cx="10515600" cy="518829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Data collection methodology:</a:t>
            </a:r>
          </a:p>
          <a:p>
            <a:pPr lvl="1">
              <a:lnSpc>
                <a:spcPct val="120000"/>
              </a:lnSpc>
              <a:spcBef>
                <a:spcPts val="1400"/>
              </a:spcBef>
            </a:pPr>
            <a:r>
              <a:rPr lang="en-US" sz="6400" dirty="0">
                <a:solidFill>
                  <a:schemeClr val="bg2">
                    <a:lumMod val="50000"/>
                  </a:schemeClr>
                </a:solidFill>
                <a:latin typeface="Abadi"/>
              </a:rPr>
              <a:t>Make requests to the </a:t>
            </a:r>
            <a:r>
              <a:rPr lang="en-US" sz="6400" dirty="0" err="1">
                <a:solidFill>
                  <a:schemeClr val="bg2">
                    <a:lumMod val="50000"/>
                  </a:schemeClr>
                </a:solidFill>
                <a:latin typeface="Abadi"/>
              </a:rPr>
              <a:t>SpaceX</a:t>
            </a:r>
            <a:r>
              <a:rPr lang="en-US" sz="6400" dirty="0">
                <a:solidFill>
                  <a:schemeClr val="bg2">
                    <a:lumMod val="50000"/>
                  </a:schemeClr>
                </a:solidFill>
                <a:latin typeface="Abadi"/>
              </a:rPr>
              <a:t> API. </a:t>
            </a:r>
          </a:p>
          <a:p>
            <a:pPr lvl="1">
              <a:lnSpc>
                <a:spcPct val="120000"/>
              </a:lnSpc>
              <a:spcBef>
                <a:spcPts val="1400"/>
              </a:spcBef>
            </a:pPr>
            <a:r>
              <a:rPr lang="en-US" sz="6400" dirty="0">
                <a:solidFill>
                  <a:schemeClr val="bg2">
                    <a:lumMod val="50000"/>
                  </a:schemeClr>
                </a:solidFill>
                <a:latin typeface="Abadi"/>
              </a:rPr>
              <a:t>Perform web scraping to collect Falcon 9 historical launch records on the Wikipedia page titled: </a:t>
            </a:r>
            <a:r>
              <a:rPr lang="en-US" sz="6400" dirty="0">
                <a:solidFill>
                  <a:schemeClr val="bg2">
                    <a:lumMod val="50000"/>
                  </a:schemeClr>
                </a:solidFill>
                <a:latin typeface="Abadi"/>
                <a:hlinkClick r:id="rId4"/>
              </a:rPr>
              <a:t>List of Falcon 9 and Falcon Heavy launches</a:t>
            </a:r>
            <a:endParaRPr lang="en-US" sz="6400" dirty="0">
              <a:solidFill>
                <a:schemeClr val="bg2">
                  <a:lumMod val="50000"/>
                </a:schemeClr>
              </a:solidFill>
              <a:latin typeface="Abadi"/>
            </a:endParaRPr>
          </a:p>
          <a:p>
            <a:pPr>
              <a:lnSpc>
                <a:spcPct val="120000"/>
              </a:lnSpc>
              <a:spcBef>
                <a:spcPts val="1400"/>
              </a:spcBef>
            </a:pPr>
            <a:r>
              <a:rPr lang="en-US" sz="6400" dirty="0">
                <a:solidFill>
                  <a:schemeClr val="accent3">
                    <a:lumMod val="25000"/>
                  </a:schemeClr>
                </a:solidFill>
                <a:latin typeface="Abadi"/>
              </a:rPr>
              <a:t>Perform data wrangling</a:t>
            </a:r>
          </a:p>
          <a:p>
            <a:pPr lvl="1">
              <a:lnSpc>
                <a:spcPct val="120000"/>
              </a:lnSpc>
              <a:spcBef>
                <a:spcPts val="1400"/>
              </a:spcBef>
            </a:pPr>
            <a:r>
              <a:rPr lang="en-US" sz="6400" dirty="0">
                <a:solidFill>
                  <a:schemeClr val="bg2">
                    <a:lumMod val="50000"/>
                  </a:schemeClr>
                </a:solidFill>
                <a:latin typeface="Abadi"/>
              </a:rPr>
              <a:t>Clean the data and explore it to find patterns in the data to determine the labels for training supervised models.</a:t>
            </a:r>
          </a:p>
          <a:p>
            <a:pPr>
              <a:lnSpc>
                <a:spcPct val="120000"/>
              </a:lnSpc>
              <a:spcBef>
                <a:spcPts val="1400"/>
              </a:spcBef>
            </a:pPr>
            <a:r>
              <a:rPr lang="en-US" sz="6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400" dirty="0">
                <a:solidFill>
                  <a:schemeClr val="accent3">
                    <a:lumMod val="25000"/>
                  </a:schemeClr>
                </a:solidFill>
                <a:latin typeface="Abadi"/>
              </a:rPr>
              <a:t>Perform interactive visual analytics using Folium and </a:t>
            </a:r>
            <a:r>
              <a:rPr lang="en-US" sz="6400" dirty="0" err="1">
                <a:solidFill>
                  <a:schemeClr val="accent3">
                    <a:lumMod val="25000"/>
                  </a:schemeClr>
                </a:solidFill>
                <a:latin typeface="Abadi"/>
              </a:rPr>
              <a:t>Plotly</a:t>
            </a:r>
            <a:r>
              <a:rPr lang="en-US" sz="6400" dirty="0">
                <a:solidFill>
                  <a:schemeClr val="accent3">
                    <a:lumMod val="25000"/>
                  </a:schemeClr>
                </a:solidFill>
                <a:latin typeface="Abadi"/>
              </a:rPr>
              <a:t> Dash</a:t>
            </a:r>
          </a:p>
          <a:p>
            <a:pPr>
              <a:lnSpc>
                <a:spcPct val="120000"/>
              </a:lnSpc>
              <a:spcBef>
                <a:spcPts val="1400"/>
              </a:spcBef>
            </a:pPr>
            <a:r>
              <a:rPr lang="en-US" sz="64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50000"/>
                  </a:schemeClr>
                </a:solidFill>
                <a:latin typeface="Abadi"/>
              </a:rPr>
              <a:t>Create a machine learning pipeline to predict if the first stage will land given the data. </a:t>
            </a:r>
          </a:p>
          <a:p>
            <a:pPr lvl="1">
              <a:lnSpc>
                <a:spcPct val="120000"/>
              </a:lnSpc>
              <a:spcBef>
                <a:spcPts val="1400"/>
              </a:spcBef>
            </a:pPr>
            <a:r>
              <a:rPr lang="en-US" sz="6400" dirty="0">
                <a:solidFill>
                  <a:schemeClr val="bg2">
                    <a:lumMod val="50000"/>
                  </a:schemeClr>
                </a:solidFill>
                <a:latin typeface="Abadi"/>
              </a:rPr>
              <a:t>Train the best performing model to make accurate predictions.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mc:AlternateContent xmlns:mc="http://schemas.openxmlformats.org/markup-compatibility/2006" xmlns:p14="http://schemas.microsoft.com/office/powerpoint/2010/main">
    <mc:Choice Requires="p14">
      <p:transition p14:dur="250">
        <p:push/>
      </p:transition>
    </mc:Choice>
    <mc:Fallback xmlns="">
      <p:transition>
        <p:push/>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63122" y="857047"/>
            <a:ext cx="2743200" cy="401638"/>
          </a:xfrm>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dirty="0">
                <a:solidFill>
                  <a:schemeClr val="tx1">
                    <a:lumMod val="85000"/>
                    <a:lumOff val="15000"/>
                  </a:schemeClr>
                </a:solidFill>
                <a:latin typeface="Abadi" panose="020B0604020104020204" pitchFamily="34" charset="0"/>
              </a:rPr>
              <a:t>The data collection stage is arguably the most crucial stage in the project. This is because we use data to train our machine learning models to make precise predictions.</a:t>
            </a:r>
          </a:p>
          <a:p>
            <a:pPr marL="0" indent="0">
              <a:lnSpc>
                <a:spcPct val="100000"/>
              </a:lnSpc>
              <a:spcBef>
                <a:spcPts val="1400"/>
              </a:spcBef>
              <a:buNone/>
            </a:pPr>
            <a:r>
              <a:rPr lang="en-US" dirty="0">
                <a:solidFill>
                  <a:schemeClr val="tx1">
                    <a:lumMod val="85000"/>
                    <a:lumOff val="15000"/>
                  </a:schemeClr>
                </a:solidFill>
                <a:latin typeface="Abadi" panose="020B0604020104020204" pitchFamily="34" charset="0"/>
              </a:rPr>
              <a:t>There are different ways to go about collecting the data but we used two methods:</a:t>
            </a:r>
          </a:p>
          <a:p>
            <a:pPr>
              <a:lnSpc>
                <a:spcPct val="100000"/>
              </a:lnSpc>
              <a:spcBef>
                <a:spcPts val="1400"/>
              </a:spcBef>
            </a:pPr>
            <a:r>
              <a:rPr lang="en-US" sz="2200" dirty="0">
                <a:solidFill>
                  <a:schemeClr val="tx1">
                    <a:lumMod val="85000"/>
                    <a:lumOff val="15000"/>
                  </a:schemeClr>
                </a:solidFill>
                <a:latin typeface="Abadi" panose="020B0604020104020204" pitchFamily="34" charset="0"/>
              </a:rPr>
              <a:t>Data collection by </a:t>
            </a:r>
            <a:r>
              <a:rPr lang="en-US" sz="2200" dirty="0" err="1">
                <a:solidFill>
                  <a:schemeClr val="tx1">
                    <a:lumMod val="85000"/>
                    <a:lumOff val="15000"/>
                  </a:schemeClr>
                </a:solidFill>
                <a:latin typeface="Abadi" panose="020B0604020104020204" pitchFamily="34" charset="0"/>
              </a:rPr>
              <a:t>SpaceX</a:t>
            </a:r>
            <a:r>
              <a:rPr lang="en-US" sz="2200" dirty="0">
                <a:solidFill>
                  <a:schemeClr val="tx1">
                    <a:lumMod val="85000"/>
                    <a:lumOff val="15000"/>
                  </a:schemeClr>
                </a:solidFill>
                <a:latin typeface="Abadi" panose="020B0604020104020204" pitchFamily="34" charset="0"/>
              </a:rPr>
              <a:t> API request.</a:t>
            </a:r>
          </a:p>
          <a:p>
            <a:pPr>
              <a:lnSpc>
                <a:spcPct val="100000"/>
              </a:lnSpc>
              <a:spcBef>
                <a:spcPts val="1400"/>
              </a:spcBef>
            </a:pPr>
            <a:r>
              <a:rPr lang="en-US" sz="2200" dirty="0">
                <a:solidFill>
                  <a:schemeClr val="tx1">
                    <a:lumMod val="85000"/>
                    <a:lumOff val="15000"/>
                  </a:schemeClr>
                </a:solidFill>
                <a:latin typeface="Abadi" panose="020B0604020104020204" pitchFamily="34" charset="0"/>
              </a:rPr>
              <a:t>Data collection by Web Scraping</a:t>
            </a:r>
          </a:p>
          <a:p>
            <a:pPr marL="0" indent="0">
              <a:buNone/>
            </a:pPr>
            <a:r>
              <a:rPr lang="en-US" dirty="0">
                <a:solidFill>
                  <a:schemeClr val="tx1">
                    <a:lumMod val="85000"/>
                    <a:lumOff val="15000"/>
                  </a:schemeClr>
                </a:solidFill>
              </a:rPr>
              <a:t>These are all low-cost methods that only require a functioning internet connection.</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Make a request to </a:t>
            </a:r>
            <a:r>
              <a:rPr lang="en-US" sz="2200" dirty="0" err="1">
                <a:solidFill>
                  <a:schemeClr val="accent3">
                    <a:lumMod val="25000"/>
                  </a:schemeClr>
                </a:solidFill>
                <a:latin typeface="Abadi"/>
              </a:rPr>
              <a:t>SpaceX</a:t>
            </a:r>
            <a:r>
              <a:rPr lang="en-US" sz="2200" dirty="0">
                <a:solidFill>
                  <a:schemeClr val="accent3">
                    <a:lumMod val="25000"/>
                  </a:schemeClr>
                </a:solidFill>
                <a:latin typeface="Abadi"/>
              </a:rPr>
              <a:t> API and make sure the data is in the correct format.</a:t>
            </a:r>
          </a:p>
          <a:p>
            <a:pPr>
              <a:lnSpc>
                <a:spcPct val="100000"/>
              </a:lnSpc>
              <a:spcBef>
                <a:spcPts val="1400"/>
              </a:spcBef>
            </a:pPr>
            <a:r>
              <a:rPr lang="en-US" sz="2200" dirty="0">
                <a:solidFill>
                  <a:schemeClr val="accent3">
                    <a:lumMod val="25000"/>
                  </a:schemeClr>
                </a:solidFill>
                <a:latin typeface="Abadi"/>
              </a:rPr>
              <a:t>Perform some basic data wrangling and formatting in order to clean the requested data.</a:t>
            </a:r>
          </a:p>
          <a:p>
            <a:pPr>
              <a:lnSpc>
                <a:spcPct val="100000"/>
              </a:lnSpc>
              <a:spcBef>
                <a:spcPts val="1400"/>
              </a:spcBef>
            </a:pPr>
            <a:r>
              <a:rPr lang="en-US" sz="2200" dirty="0">
                <a:solidFill>
                  <a:schemeClr val="accent3">
                    <a:lumMod val="25000"/>
                  </a:schemeClr>
                </a:solidFill>
                <a:latin typeface="Abadi"/>
              </a:rPr>
              <a:t>Convert our data frame into a CSV dataset.</a:t>
            </a:r>
          </a:p>
          <a:p>
            <a:pPr>
              <a:lnSpc>
                <a:spcPct val="100000"/>
              </a:lnSpc>
              <a:spcBef>
                <a:spcPts val="1400"/>
              </a:spcBef>
            </a:pPr>
            <a:r>
              <a:rPr lang="en-US" sz="2200" dirty="0">
                <a:solidFill>
                  <a:schemeClr val="accent3">
                    <a:lumMod val="25000"/>
                  </a:schemeClr>
                </a:solidFill>
                <a:latin typeface="Abadi" panose="020B0604020104020204" pitchFamily="34" charset="0"/>
              </a:rPr>
              <a:t>URL link: </a:t>
            </a:r>
            <a:r>
              <a:rPr lang="en-US" sz="2400" dirty="0">
                <a:hlinkClick r:id="rId3"/>
              </a:rPr>
              <a:t>https://github.com/Felipekohut/SpaceX-Landing-Prediction/blob/main/SpaceX-data-collection-api.ipynb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p:cNvGraphicFramePr/>
          <p:nvPr>
            <p:extLst>
              <p:ext uri="{D42A27DB-BD31-4B8C-83A1-F6EECF244321}">
                <p14:modId xmlns:p14="http://schemas.microsoft.com/office/powerpoint/2010/main" val="1898433376"/>
              </p:ext>
            </p:extLst>
          </p:nvPr>
        </p:nvGraphicFramePr>
        <p:xfrm>
          <a:off x="5689600" y="1485900"/>
          <a:ext cx="5867400" cy="4540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63122" y="764755"/>
            <a:ext cx="2743200" cy="401638"/>
          </a:xfrm>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616075"/>
            <a:ext cx="4792589" cy="430024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Using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perform web scraping on the </a:t>
            </a:r>
            <a:r>
              <a:rPr lang="en-US" sz="2200" dirty="0" err="1">
                <a:solidFill>
                  <a:schemeClr val="accent3">
                    <a:lumMod val="25000"/>
                  </a:schemeClr>
                </a:solidFill>
                <a:latin typeface="Abadi"/>
              </a:rPr>
              <a:t>wikipedia</a:t>
            </a:r>
            <a:r>
              <a:rPr lang="en-US" sz="2200" dirty="0">
                <a:solidFill>
                  <a:schemeClr val="accent3">
                    <a:lumMod val="25000"/>
                  </a:schemeClr>
                </a:solidFill>
                <a:latin typeface="Abadi"/>
              </a:rPr>
              <a:t> page with title: </a:t>
            </a:r>
            <a:r>
              <a:rPr lang="en-US" sz="2200" dirty="0">
                <a:solidFill>
                  <a:schemeClr val="accent3">
                    <a:lumMod val="25000"/>
                  </a:schemeClr>
                </a:solidFill>
                <a:latin typeface="Abadi"/>
                <a:hlinkClick r:id="rId3"/>
              </a:rPr>
              <a:t>List of Falcon 9 and Falcon Heavy launches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Store the launch records in an HTML table.</a:t>
            </a:r>
          </a:p>
          <a:p>
            <a:pPr>
              <a:lnSpc>
                <a:spcPct val="100000"/>
              </a:lnSpc>
              <a:spcBef>
                <a:spcPts val="1400"/>
              </a:spcBef>
            </a:pPr>
            <a:r>
              <a:rPr lang="en-US" sz="2200" dirty="0">
                <a:solidFill>
                  <a:schemeClr val="accent3">
                    <a:lumMod val="25000"/>
                  </a:schemeClr>
                </a:solidFill>
                <a:latin typeface="Abadi" panose="020B0604020104020204" pitchFamily="34" charset="0"/>
              </a:rPr>
              <a:t>Parse the table and convert it into a CSV dataset.</a:t>
            </a:r>
          </a:p>
          <a:p>
            <a:pPr>
              <a:lnSpc>
                <a:spcPct val="100000"/>
              </a:lnSpc>
              <a:spcBef>
                <a:spcPts val="1400"/>
              </a:spcBef>
            </a:pPr>
            <a:r>
              <a:rPr lang="en-US" sz="2200" dirty="0">
                <a:solidFill>
                  <a:schemeClr val="accent3">
                    <a:lumMod val="25000"/>
                  </a:schemeClr>
                </a:solidFill>
                <a:latin typeface="Abadi" panose="020B0604020104020204" pitchFamily="34" charset="0"/>
              </a:rPr>
              <a:t>URL link: </a:t>
            </a:r>
            <a:r>
              <a:rPr lang="en-US" sz="2200" dirty="0">
                <a:solidFill>
                  <a:schemeClr val="accent3">
                    <a:lumMod val="25000"/>
                  </a:schemeClr>
                </a:solidFill>
                <a:latin typeface="Abadi" panose="020B0604020104020204" pitchFamily="34" charset="0"/>
                <a:hlinkClick r:id="rId4"/>
              </a:rPr>
              <a:t>https://github.com/Felipekohut/SpaceX-Landing-Prediction/blob/main/SpaceX-webscraping.ipynb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graphicFrame>
        <p:nvGraphicFramePr>
          <p:cNvPr id="7" name="Diagram 6"/>
          <p:cNvGraphicFramePr/>
          <p:nvPr>
            <p:extLst>
              <p:ext uri="{D42A27DB-BD31-4B8C-83A1-F6EECF244321}">
                <p14:modId xmlns:p14="http://schemas.microsoft.com/office/powerpoint/2010/main" val="1103703211"/>
              </p:ext>
            </p:extLst>
          </p:nvPr>
        </p:nvGraphicFramePr>
        <p:xfrm>
          <a:off x="5676900" y="1440872"/>
          <a:ext cx="6362700" cy="44611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transition spd="slow">
    <p:push/>
  </p:transition>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www.w3.org/XML/1998/namespace"/>
    <ds:schemaRef ds:uri="http://purl.org/dc/elements/1.1/"/>
    <ds:schemaRef ds:uri="http://schemas.microsoft.com/office/2006/metadata/properties"/>
    <ds:schemaRef ds:uri="http://schemas.microsoft.com/office/2006/documentManagement/types"/>
    <ds:schemaRef ds:uri="http://schemas.microsoft.com/office/infopath/2007/PartnerControls"/>
    <ds:schemaRef ds:uri="155be751-a274-42e8-93fb-f39d3b9bccc8"/>
    <ds:schemaRef ds:uri="http://purl.org/dc/terms/"/>
    <ds:schemaRef ds:uri="http://schemas.openxmlformats.org/package/2006/metadata/core-properties"/>
    <ds:schemaRef ds:uri="f80a141d-92ca-4d3d-9308-f7e7b1d44ce8"/>
    <ds:schemaRef ds:uri="http://purl.org/dc/dcmitype/"/>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1150</TotalTime>
  <Words>3439</Words>
  <Application>Microsoft Office PowerPoint</Application>
  <PresentationFormat>Widescreen</PresentationFormat>
  <Paragraphs>424</Paragraphs>
  <Slides>48</Slides>
  <Notes>5</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felipe_kohut@hotmail.com</dc:creator>
  <cp:lastModifiedBy>FELIPE  AUGUSTO TOMAL KOHUT</cp:lastModifiedBy>
  <cp:revision>328</cp:revision>
  <dcterms:created xsi:type="dcterms:W3CDTF">2021-04-29T18:58:34Z</dcterms:created>
  <dcterms:modified xsi:type="dcterms:W3CDTF">2023-02-10T19:32:36Z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